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300" r:id="rId5"/>
    <p:sldId id="260" r:id="rId6"/>
    <p:sldId id="261" r:id="rId7"/>
    <p:sldId id="262" r:id="rId8"/>
    <p:sldId id="263" r:id="rId9"/>
    <p:sldId id="264" r:id="rId10"/>
    <p:sldId id="294" r:id="rId11"/>
    <p:sldId id="265" r:id="rId12"/>
    <p:sldId id="295" r:id="rId13"/>
    <p:sldId id="266" r:id="rId14"/>
    <p:sldId id="296" r:id="rId15"/>
    <p:sldId id="298" r:id="rId16"/>
    <p:sldId id="299" r:id="rId17"/>
    <p:sldId id="267" r:id="rId18"/>
    <p:sldId id="297" r:id="rId19"/>
    <p:sldId id="268" r:id="rId20"/>
    <p:sldId id="269" r:id="rId21"/>
    <p:sldId id="270" r:id="rId22"/>
    <p:sldId id="271" r:id="rId23"/>
    <p:sldId id="272" r:id="rId24"/>
    <p:sldId id="273" r:id="rId25"/>
    <p:sldId id="29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embeddedFontLst>
    <p:embeddedFont>
      <p:font typeface="Malgun Gothic Semilight" panose="020B0502040204020203" pitchFamily="50" charset="-127"/>
      <p:regular r:id="rId46"/>
    </p:embeddedFont>
    <p:embeddedFont>
      <p:font typeface="Noto Sans CJK KR Black" panose="020B0600000101010101" charset="-127"/>
      <p:bold r:id="rId47"/>
    </p:embeddedFont>
    <p:embeddedFont>
      <p:font typeface="Noto Sans CJK KR Bold" panose="020B0600000101010101" charset="-127"/>
      <p:bold r:id="rId48"/>
    </p:embeddedFont>
    <p:embeddedFont>
      <p:font typeface="Noto Sans CJK KR Regular" panose="020B0600000101010101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9B5"/>
    <a:srgbClr val="A973FF"/>
    <a:srgbClr val="8064A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066" autoAdjust="0"/>
  </p:normalViewPr>
  <p:slideViewPr>
    <p:cSldViewPr>
      <p:cViewPr varScale="1">
        <p:scale>
          <a:sx n="48" d="100"/>
          <a:sy n="48" d="100"/>
        </p:scale>
        <p:origin x="108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20BD-8A0E-45F5-AC1D-7B1EDB4E9CB9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B983E-D0A7-4BBA-A170-5C34D87AF0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5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B983E-D0A7-4BBA-A170-5C34D87AF0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5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1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1.png"/><Relationship Id="rId9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5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041400"/>
            <a:ext cx="5562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l">
              <a:lnSpc>
                <a:spcPct val="99600"/>
              </a:lnSpc>
            </a:pPr>
            <a:r>
              <a:rPr lang="en" sz="3504" b="0" i="0" u="none" strike="noStrike" spc="491" dirty="0">
                <a:solidFill>
                  <a:srgbClr val="A973FF"/>
                </a:solidFill>
                <a:latin typeface="+mn-ea"/>
              </a:rPr>
              <a:t>2025.09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457200"/>
            <a:ext cx="6184900" cy="7747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핀테크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풀스택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3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차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프로젝트</a:t>
            </a:r>
          </a:p>
          <a:p>
            <a:pPr lvl="0" algn="r">
              <a:lnSpc>
                <a:spcPct val="99600"/>
              </a:lnSpc>
            </a:pP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1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조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2341" b="0" i="0" u="none" strike="noStrike" spc="328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2341" b="0" i="0" u="none" strike="noStrike" spc="328" dirty="0">
                <a:solidFill>
                  <a:srgbClr val="A973FF"/>
                </a:solidFill>
                <a:latin typeface="+mn-ea"/>
              </a:rPr>
              <a:t>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4508500"/>
            <a:ext cx="21005800" cy="48387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모아봐요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1" i="0" u="none" strike="noStrike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뱅크</a:t>
            </a:r>
          </a:p>
          <a:p>
            <a:pPr lvl="0" algn="l">
              <a:lnSpc>
                <a:spcPct val="99600"/>
              </a:lnSpc>
            </a:pP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1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1" i="0" u="none" strike="noStrike" dirty="0">
                <a:solidFill>
                  <a:srgbClr val="A973FF"/>
                </a:solidFill>
                <a:latin typeface="+mn-ea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06100"/>
            <a:ext cx="10414000" cy="13208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풀스택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3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차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1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김희상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 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박윤재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윤성민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유지원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한진성</a:t>
            </a: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4000500"/>
            <a:ext cx="82804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200" dirty="0" err="1">
                <a:solidFill>
                  <a:srgbClr val="FFFFFF"/>
                </a:solidFill>
                <a:latin typeface="+mn-ea"/>
              </a:rPr>
              <a:t>핀테크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BD041-CCEB-7B5E-0CB6-27A4F9E8B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>
            <a:extLst>
              <a:ext uri="{FF2B5EF4-FFF2-40B4-BE49-F238E27FC236}">
                <a16:creationId xmlns:a16="http://schemas.microsoft.com/office/drawing/2014/main" id="{D0E12C1B-FFDB-3F2D-8110-559F7B42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451A4D-E3ED-2D60-FF65-C55E0AA6504B}"/>
              </a:ext>
            </a:extLst>
          </p:cNvPr>
          <p:cNvSpPr/>
          <p:nvPr/>
        </p:nvSpPr>
        <p:spPr>
          <a:xfrm>
            <a:off x="1210237" y="4482139"/>
            <a:ext cx="8915400" cy="472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47EBE07-4ED8-E43E-C423-60550CFEBF5C}"/>
              </a:ext>
            </a:extLst>
          </p:cNvPr>
          <p:cNvSpPr txBox="1"/>
          <p:nvPr/>
        </p:nvSpPr>
        <p:spPr>
          <a:xfrm>
            <a:off x="1414182" y="938809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861D739-F803-9298-D63D-9387E281C123}"/>
              </a:ext>
            </a:extLst>
          </p:cNvPr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0C5633-93D3-1244-B9B7-70B4A7E1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37" y="4675115"/>
            <a:ext cx="3505200" cy="4356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3BFFD-4767-0360-AAAC-0160013D1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911" y="5110789"/>
            <a:ext cx="7001852" cy="14003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2E4AFC6-38FB-3EC6-F628-2C726065E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31" y="6542909"/>
            <a:ext cx="8480611" cy="25146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1FF878-132E-5617-472E-F474809AAE18}"/>
              </a:ext>
            </a:extLst>
          </p:cNvPr>
          <p:cNvSpPr/>
          <p:nvPr/>
        </p:nvSpPr>
        <p:spPr>
          <a:xfrm>
            <a:off x="6400800" y="4626051"/>
            <a:ext cx="3589480" cy="1142158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Eureka Server</a:t>
            </a:r>
          </a:p>
          <a:p>
            <a:pPr algn="ctr"/>
            <a:r>
              <a:rPr lang="en-US" altLang="ko-KR" sz="4000" dirty="0">
                <a:latin typeface="+mn-ea"/>
              </a:rPr>
              <a:t>:8012</a:t>
            </a:r>
            <a:endParaRPr lang="ko-KR" altLang="en-US" sz="4000" dirty="0">
              <a:latin typeface="+mn-ea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872A98F-2F80-6B38-7B83-2539FBE802CD}"/>
              </a:ext>
            </a:extLst>
          </p:cNvPr>
          <p:cNvGrpSpPr/>
          <p:nvPr/>
        </p:nvGrpSpPr>
        <p:grpSpPr>
          <a:xfrm>
            <a:off x="11934263" y="4254363"/>
            <a:ext cx="6934200" cy="1600200"/>
            <a:chOff x="7239000" y="7543800"/>
            <a:chExt cx="6934200" cy="16002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2660B7A-7422-98F5-92AD-7004C7D6FA09}"/>
                </a:ext>
              </a:extLst>
            </p:cNvPr>
            <p:cNvSpPr/>
            <p:nvPr/>
          </p:nvSpPr>
          <p:spPr>
            <a:xfrm>
              <a:off x="7239000" y="7543800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EC774-2041-44C6-DA4D-D648E8B7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7696200"/>
              <a:ext cx="2783541" cy="22268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77F7C90-49AA-BA52-2C74-2B03BAF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0024" y="8003082"/>
              <a:ext cx="6677819" cy="1062635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4A1FB-A0C7-73E4-FFF2-2966088EE908}"/>
                </a:ext>
              </a:extLst>
            </p:cNvPr>
            <p:cNvSpPr/>
            <p:nvPr/>
          </p:nvSpPr>
          <p:spPr>
            <a:xfrm>
              <a:off x="11430000" y="7681737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Main 8812</a:t>
              </a:r>
              <a:endParaRPr lang="ko-KR" altLang="en-US" sz="3000" dirty="0">
                <a:latin typeface="+mn-ea"/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1564E2B-FB36-FCBA-2141-CA49CD18837F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 flipV="1">
            <a:off x="10125637" y="5054463"/>
            <a:ext cx="1808626" cy="178987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3BFA3DD-4CC5-C0F8-A3E4-E6F2CD3A1F0E}"/>
              </a:ext>
            </a:extLst>
          </p:cNvPr>
          <p:cNvGrpSpPr/>
          <p:nvPr/>
        </p:nvGrpSpPr>
        <p:grpSpPr>
          <a:xfrm>
            <a:off x="11934263" y="6021833"/>
            <a:ext cx="6934200" cy="1600200"/>
            <a:chOff x="8343900" y="9301852"/>
            <a:chExt cx="6934200" cy="16002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530E4F9-7838-2A27-C051-DF44C561FDBD}"/>
                </a:ext>
              </a:extLst>
            </p:cNvPr>
            <p:cNvSpPr/>
            <p:nvPr/>
          </p:nvSpPr>
          <p:spPr>
            <a:xfrm>
              <a:off x="8343900" y="9301852"/>
              <a:ext cx="6934200" cy="16002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2C09419-7ACB-9BB2-B9BC-57DDA6EB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6300" y="9454252"/>
              <a:ext cx="2783541" cy="22268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DE3233B-C6C7-C4BF-E3C4-517B1A67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96300" y="9745200"/>
              <a:ext cx="6640495" cy="1000854"/>
            </a:xfrm>
            <a:prstGeom prst="rect">
              <a:avLst/>
            </a:prstGeom>
          </p:spPr>
        </p:pic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FA5C0FF-3066-606F-2BAE-F859486455B8}"/>
                </a:ext>
              </a:extLst>
            </p:cNvPr>
            <p:cNvSpPr/>
            <p:nvPr/>
          </p:nvSpPr>
          <p:spPr>
            <a:xfrm>
              <a:off x="12534900" y="9439789"/>
              <a:ext cx="2590800" cy="954741"/>
            </a:xfrm>
            <a:prstGeom prst="rect">
              <a:avLst/>
            </a:prstGeom>
            <a:solidFill>
              <a:srgbClr val="252525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00B050"/>
                  </a:solidFill>
                  <a:latin typeface="+mn-ea"/>
                </a:rPr>
                <a:t>Eureka Client </a:t>
              </a:r>
            </a:p>
            <a:p>
              <a:pPr algn="ctr"/>
              <a:r>
                <a:rPr lang="en-US" altLang="ko-KR" sz="3000" dirty="0">
                  <a:latin typeface="+mn-ea"/>
                </a:rPr>
                <a:t>: Bank 8813</a:t>
              </a:r>
              <a:endParaRPr lang="ko-KR" altLang="en-US" sz="3000" dirty="0">
                <a:latin typeface="+mn-ea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0276DAF-BD85-6405-8251-617CF5A82D33}"/>
              </a:ext>
            </a:extLst>
          </p:cNvPr>
          <p:cNvSpPr/>
          <p:nvPr/>
        </p:nvSpPr>
        <p:spPr>
          <a:xfrm>
            <a:off x="11934263" y="778930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34679572-E0F6-3DED-EF36-D9D0303F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663" y="7941703"/>
            <a:ext cx="2783541" cy="22268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04EC1F8-473E-5D69-7ECF-07322238F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6663" y="8217118"/>
            <a:ext cx="6668293" cy="1001363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C9AD7E3-846A-FB46-5CAB-6DB17F434709}"/>
              </a:ext>
            </a:extLst>
          </p:cNvPr>
          <p:cNvSpPr/>
          <p:nvPr/>
        </p:nvSpPr>
        <p:spPr>
          <a:xfrm>
            <a:off x="16125263" y="792724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Card 8814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335EAAC-381D-3FD1-DA5D-6EFC2860F1C0}"/>
              </a:ext>
            </a:extLst>
          </p:cNvPr>
          <p:cNvSpPr/>
          <p:nvPr/>
        </p:nvSpPr>
        <p:spPr>
          <a:xfrm>
            <a:off x="11952192" y="9556773"/>
            <a:ext cx="6934200" cy="190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30874FA-74B5-B6E2-4C65-EC601A249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709173"/>
            <a:ext cx="2783541" cy="22268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EBA699-103A-E839-9118-0164064D7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4592" y="9985645"/>
            <a:ext cx="6524243" cy="135652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A1430CF-0D85-F171-66FE-570943F6CCA3}"/>
              </a:ext>
            </a:extLst>
          </p:cNvPr>
          <p:cNvSpPr/>
          <p:nvPr/>
        </p:nvSpPr>
        <p:spPr>
          <a:xfrm>
            <a:off x="16143192" y="969471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Admin 8815</a:t>
            </a:r>
            <a:endParaRPr lang="ko-KR" altLang="en-US" sz="300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27DC70-1167-E8B2-5891-1A7AD35F4CBE}"/>
              </a:ext>
            </a:extLst>
          </p:cNvPr>
          <p:cNvSpPr/>
          <p:nvPr/>
        </p:nvSpPr>
        <p:spPr>
          <a:xfrm>
            <a:off x="11952192" y="11646535"/>
            <a:ext cx="6934200" cy="15994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4B218FB-8B74-7542-90C8-15C9648FF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11798935"/>
            <a:ext cx="2783541" cy="22268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8D3C53F-50D5-F0BE-FF85-15C23ECF4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4592" y="12063316"/>
            <a:ext cx="6524243" cy="102839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A0D302-2198-4926-A1C4-93F5138ED9DE}"/>
              </a:ext>
            </a:extLst>
          </p:cNvPr>
          <p:cNvSpPr/>
          <p:nvPr/>
        </p:nvSpPr>
        <p:spPr>
          <a:xfrm>
            <a:off x="16143192" y="11784472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JWT 8816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E129848-0C3D-6CE8-377A-702F566C60D2}"/>
              </a:ext>
            </a:extLst>
          </p:cNvPr>
          <p:cNvCxnSpPr>
            <a:cxnSpLocks/>
            <a:stCxn id="36" idx="3"/>
            <a:endCxn id="53" idx="1"/>
          </p:cNvCxnSpPr>
          <p:nvPr/>
        </p:nvCxnSpPr>
        <p:spPr>
          <a:xfrm flipV="1">
            <a:off x="10125637" y="6821933"/>
            <a:ext cx="1808626" cy="2240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79DBE0C-17E6-4345-111E-DBFAB63AA4A9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10125637" y="6844339"/>
            <a:ext cx="1808626" cy="174506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B695BC5A-318F-C308-DF91-82C0FDED28D8}"/>
              </a:ext>
            </a:extLst>
          </p:cNvPr>
          <p:cNvSpPr/>
          <p:nvPr/>
        </p:nvSpPr>
        <p:spPr>
          <a:xfrm>
            <a:off x="11952192" y="2508696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E1C1F0E7-FEA6-E872-7BB9-272BCC414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2661096"/>
            <a:ext cx="2783541" cy="22268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ACC072D9-0E43-F255-1FDF-5C7ED6EEFD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86663" y="2944438"/>
            <a:ext cx="6629400" cy="1018623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F93065C-40AF-84F6-7AEC-E20026FF1297}"/>
              </a:ext>
            </a:extLst>
          </p:cNvPr>
          <p:cNvSpPr/>
          <p:nvPr/>
        </p:nvSpPr>
        <p:spPr>
          <a:xfrm>
            <a:off x="16143194" y="2646633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Login 8811</a:t>
            </a:r>
            <a:endParaRPr lang="ko-KR" altLang="en-US" sz="3000" dirty="0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45B5B52-0427-7EBD-727E-4DDAAC878B66}"/>
              </a:ext>
            </a:extLst>
          </p:cNvPr>
          <p:cNvSpPr/>
          <p:nvPr/>
        </p:nvSpPr>
        <p:spPr>
          <a:xfrm>
            <a:off x="11952192" y="786583"/>
            <a:ext cx="69342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34A52239-21DB-6122-F1BA-9A40D762C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4592" y="938983"/>
            <a:ext cx="2783541" cy="222684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59681C04-21D9-F1B6-017E-9503EDE245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4592" y="1214397"/>
            <a:ext cx="6611471" cy="1006213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A0D7DF0-D6ED-CAF5-CE4D-26D850FC9AE6}"/>
              </a:ext>
            </a:extLst>
          </p:cNvPr>
          <p:cNvSpPr/>
          <p:nvPr/>
        </p:nvSpPr>
        <p:spPr>
          <a:xfrm>
            <a:off x="16143194" y="924520"/>
            <a:ext cx="2590800" cy="954741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00B050"/>
                </a:solidFill>
                <a:latin typeface="+mn-ea"/>
              </a:rPr>
              <a:t>Eureka Client </a:t>
            </a:r>
          </a:p>
          <a:p>
            <a:pPr algn="ctr"/>
            <a:r>
              <a:rPr lang="en-US" altLang="ko-KR" sz="3000" dirty="0">
                <a:latin typeface="+mn-ea"/>
              </a:rPr>
              <a:t>: UI 8810</a:t>
            </a:r>
            <a:endParaRPr lang="ko-KR" altLang="en-US" sz="3000" dirty="0">
              <a:latin typeface="+mn-ea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8D99D93-0DC8-2238-34FA-0E9E1B006C1B}"/>
              </a:ext>
            </a:extLst>
          </p:cNvPr>
          <p:cNvCxnSpPr>
            <a:cxnSpLocks/>
            <a:stCxn id="36" idx="3"/>
            <a:endCxn id="97" idx="1"/>
          </p:cNvCxnSpPr>
          <p:nvPr/>
        </p:nvCxnSpPr>
        <p:spPr>
          <a:xfrm flipV="1">
            <a:off x="10125637" y="3308796"/>
            <a:ext cx="1826555" cy="353554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B741AB0-07AC-2593-5E16-98CCC36FD64E}"/>
              </a:ext>
            </a:extLst>
          </p:cNvPr>
          <p:cNvCxnSpPr>
            <a:cxnSpLocks/>
            <a:stCxn id="36" idx="3"/>
            <a:endCxn id="106" idx="1"/>
          </p:cNvCxnSpPr>
          <p:nvPr/>
        </p:nvCxnSpPr>
        <p:spPr>
          <a:xfrm flipV="1">
            <a:off x="10125637" y="1586683"/>
            <a:ext cx="1826555" cy="525765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44BDFD3-0717-64CC-DC5A-6A9CD465764B}"/>
              </a:ext>
            </a:extLst>
          </p:cNvPr>
          <p:cNvCxnSpPr>
            <a:cxnSpLocks/>
            <a:stCxn id="36" idx="3"/>
            <a:endCxn id="72" idx="1"/>
          </p:cNvCxnSpPr>
          <p:nvPr/>
        </p:nvCxnSpPr>
        <p:spPr>
          <a:xfrm>
            <a:off x="10125637" y="6844339"/>
            <a:ext cx="1826555" cy="366454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B100EE1F-F2AA-909F-DA22-F18D2DC5DCD9}"/>
              </a:ext>
            </a:extLst>
          </p:cNvPr>
          <p:cNvCxnSpPr>
            <a:cxnSpLocks/>
            <a:stCxn id="36" idx="3"/>
            <a:endCxn id="77" idx="1"/>
          </p:cNvCxnSpPr>
          <p:nvPr/>
        </p:nvCxnSpPr>
        <p:spPr>
          <a:xfrm>
            <a:off x="10125637" y="6844339"/>
            <a:ext cx="1826555" cy="560191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1">
            <a:extLst>
              <a:ext uri="{FF2B5EF4-FFF2-40B4-BE49-F238E27FC236}">
                <a16:creationId xmlns:a16="http://schemas.microsoft.com/office/drawing/2014/main" id="{5D68EB5A-FD92-CCBF-F0E2-4997164B423B}"/>
              </a:ext>
            </a:extLst>
          </p:cNvPr>
          <p:cNvSpPr txBox="1"/>
          <p:nvPr/>
        </p:nvSpPr>
        <p:spPr>
          <a:xfrm>
            <a:off x="19056722" y="2912741"/>
            <a:ext cx="48768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 확장성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새로운 기능이 필요할 때마다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언제든 프로젝트 구조를 추가할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분산 서비스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하나하나가 새로운 프로젝트라 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DB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도 따로 만들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  <a:p>
            <a:pPr lvl="0" algn="l">
              <a:lnSpc>
                <a:spcPct val="132800"/>
              </a:lnSpc>
            </a:pP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-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고가용성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/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재해복구</a:t>
            </a:r>
            <a:endParaRPr lang="en-US" altLang="ko-KR" sz="2933" b="1" spc="-147" dirty="0">
              <a:solidFill>
                <a:srgbClr val="FFFF00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한 프로젝트에 장애가 발생했다면 그 프로젝트만 추적하면 된다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607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0" y="2616200"/>
            <a:ext cx="67945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9700" y="8902700"/>
            <a:ext cx="75057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Eureka Server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Netflix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에서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</a:p>
          <a:p>
            <a:pPr lvl="0" algn="l">
              <a:lnSpc>
                <a:spcPct val="132800"/>
              </a:lnSpc>
            </a:pPr>
            <a:r>
              <a:rPr lang="en-US" sz="2933" spc="-147" dirty="0">
                <a:solidFill>
                  <a:srgbClr val="FFFFFF"/>
                </a:solidFill>
                <a:latin typeface="+mn-ea"/>
              </a:rPr>
              <a:t>     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Java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바인더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REST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클라이언트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인터페이스와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간편한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Spring Cloud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와의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원활한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간소화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가독성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OpenFeign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011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HTTP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역직렬화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오류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메커니즘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재시도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타임아웃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밸런싱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안전한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백엔드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통신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92500" y="8902700"/>
            <a:ext cx="69977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-&gt;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비밀번호같은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민감정보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컨트롤러가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안정적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생산성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적용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사례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9878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11600" y="4114800"/>
            <a:ext cx="4356100" cy="13462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7551" b="0" i="0" u="none" strike="noStrike" spc="151" dirty="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1600" y="5270500"/>
            <a:ext cx="42545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 dirty="0">
                <a:solidFill>
                  <a:srgbClr val="9E9E9E"/>
                </a:solidFill>
                <a:latin typeface="+mn-ea"/>
              </a:rPr>
              <a:t>OpenFeign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2AA882-2C20-47B1-BFFA-FFC44FD7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AB0E511-BC37-3F21-8843-F00AFAFB51BA}"/>
              </a:ext>
            </a:extLst>
          </p:cNvPr>
          <p:cNvSpPr/>
          <p:nvPr/>
        </p:nvSpPr>
        <p:spPr>
          <a:xfrm>
            <a:off x="14478000" y="2133600"/>
            <a:ext cx="8001000" cy="2819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30A4A59-043E-1B43-88E7-3B673837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4DD5B1B-CA72-E95E-CF74-234A84AAA775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OpenFeign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C656660-C6C5-64B7-30D3-70C20C6BB5ED}"/>
              </a:ext>
            </a:extLst>
          </p:cNvPr>
          <p:cNvSpPr txBox="1"/>
          <p:nvPr/>
        </p:nvSpPr>
        <p:spPr>
          <a:xfrm>
            <a:off x="17526000" y="723900"/>
            <a:ext cx="6299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2650501-8689-0E4B-FF47-2D100328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928941"/>
            <a:ext cx="8993909" cy="3124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8E1986-9125-E22C-A9FE-A53CEEFF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7395541"/>
            <a:ext cx="4800604" cy="457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5760DA-CF5C-2288-EBFC-7C91C560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7018959"/>
            <a:ext cx="11098174" cy="49441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946DE91-020C-3ACF-3069-6E1E168C5779}"/>
              </a:ext>
            </a:extLst>
          </p:cNvPr>
          <p:cNvSpPr/>
          <p:nvPr/>
        </p:nvSpPr>
        <p:spPr>
          <a:xfrm>
            <a:off x="2332759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/user/login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516C2-03D0-AD1F-6C06-3E128CA3DFC6}"/>
              </a:ext>
            </a:extLst>
          </p:cNvPr>
          <p:cNvSpPr/>
          <p:nvPr/>
        </p:nvSpPr>
        <p:spPr>
          <a:xfrm>
            <a:off x="12268200" y="6115829"/>
            <a:ext cx="7757391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Login</a:t>
            </a:r>
            <a:r>
              <a:rPr lang="ko-KR" altLang="en-US" sz="4000" dirty="0">
                <a:latin typeface="+mn-ea"/>
              </a:rPr>
              <a:t> 의 </a:t>
            </a:r>
            <a:r>
              <a:rPr lang="en-US" altLang="ko-KR" sz="4000" dirty="0">
                <a:latin typeface="+mn-ea"/>
              </a:rPr>
              <a:t>/user/login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A36B0-882F-0647-DE87-2F76787BD3E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10090150" y="6509529"/>
            <a:ext cx="217805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502EA236-FE3A-5B72-0940-50190D9116C3}"/>
              </a:ext>
            </a:extLst>
          </p:cNvPr>
          <p:cNvSpPr txBox="1"/>
          <p:nvPr/>
        </p:nvSpPr>
        <p:spPr>
          <a:xfrm>
            <a:off x="8663361" y="4820429"/>
            <a:ext cx="4924425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algn="ctr">
              <a:lnSpc>
                <a:spcPct val="99600"/>
              </a:lnSpc>
            </a:pPr>
            <a:r>
              <a:rPr lang="en" altLang="ko-KR" sz="7000" b="1" spc="151" dirty="0">
                <a:solidFill>
                  <a:srgbClr val="FF0000"/>
                </a:solidFill>
                <a:latin typeface="+mn-ea"/>
              </a:rPr>
              <a:t>NETFLIX</a:t>
            </a:r>
          </a:p>
          <a:p>
            <a:pPr lvl="0" algn="ctr">
              <a:lnSpc>
                <a:spcPct val="99600"/>
              </a:lnSpc>
            </a:pPr>
            <a:r>
              <a:rPr lang="en" sz="7000" b="1" i="0" u="none" strike="noStrike" spc="113" dirty="0">
                <a:solidFill>
                  <a:srgbClr val="00B050"/>
                </a:solidFill>
                <a:latin typeface="+mn-ea"/>
              </a:rPr>
              <a:t>OpenFeign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5ADD9D5-F9E1-5AEC-F0D3-172AB92E1962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10136909" y="9491041"/>
            <a:ext cx="2207491" cy="1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852BF5F2-76E2-F4EE-BBB6-E05642C3CE91}"/>
              </a:ext>
            </a:extLst>
          </p:cNvPr>
          <p:cNvSpPr txBox="1"/>
          <p:nvPr/>
        </p:nvSpPr>
        <p:spPr>
          <a:xfrm>
            <a:off x="14859000" y="2311548"/>
            <a:ext cx="7848600" cy="85089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결과적으로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Main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/user/validate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요청은 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Login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의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/user/login</a:t>
            </a:r>
            <a:r>
              <a:rPr lang="ko-KR" altLang="en-US" sz="2933" b="1" spc="-147" dirty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을 실행시킴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어렵지 않게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Eureka Client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간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백엔드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통신을 진행할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4202F02-3DE5-FB08-351E-B6AE9F3F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01195"/>
            <a:ext cx="6248400" cy="28822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61AC7C3-539C-9D3B-7DB8-2A1283D6E856}"/>
              </a:ext>
            </a:extLst>
          </p:cNvPr>
          <p:cNvSpPr/>
          <p:nvPr/>
        </p:nvSpPr>
        <p:spPr>
          <a:xfrm>
            <a:off x="2210955" y="1908883"/>
            <a:ext cx="8001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+mn-ea"/>
              </a:rPr>
              <a:t>Main </a:t>
            </a:r>
            <a:r>
              <a:rPr lang="ko-KR" altLang="en-US" sz="4000" dirty="0">
                <a:latin typeface="+mn-ea"/>
              </a:rPr>
              <a:t>의 </a:t>
            </a:r>
            <a:r>
              <a:rPr lang="en-US" altLang="ko-KR" sz="4000" dirty="0">
                <a:latin typeface="+mn-ea"/>
              </a:rPr>
              <a:t>/user/validate POST</a:t>
            </a:r>
            <a:r>
              <a:rPr lang="ko-KR" altLang="en-US" sz="4000" dirty="0">
                <a:latin typeface="+mn-ea"/>
              </a:rPr>
              <a:t> 요청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E562E04-0875-27DF-AEEE-91BA7C23A9B2}"/>
              </a:ext>
            </a:extLst>
          </p:cNvPr>
          <p:cNvCxnSpPr>
            <a:cxnSpLocks/>
            <a:stCxn id="36" idx="2"/>
            <a:endCxn id="22" idx="0"/>
          </p:cNvCxnSpPr>
          <p:nvPr/>
        </p:nvCxnSpPr>
        <p:spPr>
          <a:xfrm>
            <a:off x="6211455" y="2696283"/>
            <a:ext cx="0" cy="3419546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16200"/>
            <a:ext cx="9855200" cy="425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616200"/>
            <a:ext cx="9855200" cy="4254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00" y="89027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2933" b="0" i="0" u="none" strike="noStrike" spc="-147" dirty="0">
                <a:solidFill>
                  <a:srgbClr val="FFFFFF"/>
                </a:solidFill>
                <a:latin typeface="+mn-ea"/>
              </a:rPr>
              <a:t>- JWT(JSON Web Token)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민감한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안전하게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전송하는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개방형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서명되어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신뢰성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헤더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페이로드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서명의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부분으로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포함된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담고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토큰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상태를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필요가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없음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(Stateless)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66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JWT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61900" y="8902700"/>
            <a:ext cx="99695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마이크로서비스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공유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발급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요청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헤더에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전송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JWT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검증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별도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없이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컨텍스트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61900" y="79756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3BC0A-6F83-441B-58F9-6075DE65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">
            <a:extLst>
              <a:ext uri="{FF2B5EF4-FFF2-40B4-BE49-F238E27FC236}">
                <a16:creationId xmlns:a16="http://schemas.microsoft.com/office/drawing/2014/main" id="{838220BF-D84C-A101-71C8-A78A925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33" y="4877023"/>
            <a:ext cx="3294873" cy="1422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67C18EA-4CE7-70D2-A598-B6FCD927E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-457200" y="1321048"/>
            <a:ext cx="8293100" cy="82931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F43D51C-6673-8FF0-6AF6-0DE1B813DE2C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JWT Token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D7E3AE7-00B1-A953-0171-6BC4C6808DAC}"/>
              </a:ext>
            </a:extLst>
          </p:cNvPr>
          <p:cNvSpPr txBox="1"/>
          <p:nvPr/>
        </p:nvSpPr>
        <p:spPr>
          <a:xfrm>
            <a:off x="17297400" y="723900"/>
            <a:ext cx="6527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58E998-EFEF-FCBA-C741-89E43AE5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76" y="2116328"/>
            <a:ext cx="8237524" cy="49137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1C0F6C-2D86-50B8-0280-02B2D27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739" y="9108135"/>
            <a:ext cx="6544796" cy="109946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FB7A1E2-79D7-B458-B9A0-E66AAEF2F23A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9708000" y="3902782"/>
            <a:ext cx="3803600" cy="176324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C06489D8-BCBB-00DD-14D0-F4435F193350}"/>
              </a:ext>
            </a:extLst>
          </p:cNvPr>
          <p:cNvSpPr txBox="1"/>
          <p:nvPr/>
        </p:nvSpPr>
        <p:spPr>
          <a:xfrm>
            <a:off x="990600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유저가 확인되면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userId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en-US" altLang="ko-KR" sz="2933" b="1" i="0" u="none" strike="noStrike" spc="-147" dirty="0" err="1">
                <a:solidFill>
                  <a:srgbClr val="00B050"/>
                </a:solidFill>
                <a:latin typeface="+mn-ea"/>
              </a:rPr>
              <a:t>loginId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 를 담은 </a:t>
            </a:r>
            <a:r>
              <a:rPr lang="en-US" altLang="ko-KR" sz="2933" b="1" i="0" u="none" strike="noStrike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을 생성한다</a:t>
            </a: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토큰을 다른 서버에서도 사용하기 위해서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쿠키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헤더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 각각 담는다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 (JS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에서도 토큰 접근 가능하도록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5F6835-5406-5A34-C0F5-578B3F0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7" b="79539"/>
          <a:stretch>
            <a:fillRect/>
          </a:stretch>
        </p:blipFill>
        <p:spPr>
          <a:xfrm>
            <a:off x="1783739" y="7123203"/>
            <a:ext cx="7900061" cy="1676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A24A0E8-7C7F-D287-275A-C46E734CC3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4400" r="3256" b="13095"/>
          <a:stretch>
            <a:fillRect/>
          </a:stretch>
        </p:blipFill>
        <p:spPr>
          <a:xfrm>
            <a:off x="1783739" y="8848407"/>
            <a:ext cx="7900061" cy="2109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B2429F-5BE2-F37F-8DDC-4F1E00154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1600" y="2650069"/>
            <a:ext cx="8383170" cy="2505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E37B98E-D559-B704-0D47-08E864C58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5829248"/>
            <a:ext cx="8097380" cy="2800741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E2E5FA-CFDE-CC59-9F44-D137682E86A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9695900" y="5666022"/>
            <a:ext cx="3943900" cy="156359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>
            <a:extLst>
              <a:ext uri="{FF2B5EF4-FFF2-40B4-BE49-F238E27FC236}">
                <a16:creationId xmlns:a16="http://schemas.microsoft.com/office/drawing/2014/main" id="{8CE7288D-29CB-F1D9-FE7B-224011037A07}"/>
              </a:ext>
            </a:extLst>
          </p:cNvPr>
          <p:cNvSpPr txBox="1"/>
          <p:nvPr/>
        </p:nvSpPr>
        <p:spPr>
          <a:xfrm>
            <a:off x="12743329" y="10363200"/>
            <a:ext cx="10668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이렇게 생성한 </a:t>
            </a: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JWT Token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의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데이터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는 각 위치에서 </a:t>
            </a:r>
            <a:r>
              <a:rPr lang="en-US" altLang="ko-KR" sz="2933" b="1" spc="-147" dirty="0">
                <a:solidFill>
                  <a:srgbClr val="FFFF00"/>
                </a:solidFill>
                <a:latin typeface="+mn-ea"/>
              </a:rPr>
              <a:t>Parsing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하여</a:t>
            </a:r>
            <a:endParaRPr lang="en-US" altLang="ko-KR" sz="2933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개발자는 </a:t>
            </a:r>
            <a:r>
              <a:rPr lang="ko-KR" altLang="en-US" sz="3200" b="1" spc="-147" dirty="0">
                <a:solidFill>
                  <a:schemeClr val="accent5"/>
                </a:solidFill>
                <a:latin typeface="+mn-ea"/>
              </a:rPr>
              <a:t>원하는 위치에서 언제든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유저 데이터를 열어볼 수 있다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!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9A40556-6962-8D3F-0C83-BE8E6932472E}"/>
              </a:ext>
            </a:extLst>
          </p:cNvPr>
          <p:cNvSpPr/>
          <p:nvPr/>
        </p:nvSpPr>
        <p:spPr>
          <a:xfrm>
            <a:off x="12544990" y="1767995"/>
            <a:ext cx="10287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Bank </a:t>
            </a:r>
            <a:r>
              <a:rPr lang="ko-KR" altLang="en-US" sz="4000" dirty="0">
                <a:latin typeface="+mn-ea"/>
              </a:rPr>
              <a:t>서버</a:t>
            </a:r>
            <a:r>
              <a:rPr lang="en-US" altLang="ko-KR" sz="4000" dirty="0">
                <a:latin typeface="+mn-ea"/>
              </a:rPr>
              <a:t> Controller </a:t>
            </a:r>
            <a:r>
              <a:rPr lang="ko-KR" altLang="en-US" sz="4000" dirty="0">
                <a:latin typeface="+mn-ea"/>
              </a:rPr>
              <a:t>의</a:t>
            </a:r>
            <a:r>
              <a:rPr lang="en-US" altLang="ko-KR" sz="4000" dirty="0">
                <a:latin typeface="+mn-ea"/>
              </a:rPr>
              <a:t> </a:t>
            </a:r>
            <a:r>
              <a:rPr lang="ko-KR" altLang="en-US" sz="4000" dirty="0">
                <a:latin typeface="+mn-ea"/>
              </a:rPr>
              <a:t>유저 </a:t>
            </a:r>
            <a:r>
              <a:rPr lang="en-US" altLang="ko-KR" sz="4000" dirty="0">
                <a:latin typeface="+mn-ea"/>
              </a:rPr>
              <a:t>ID </a:t>
            </a:r>
            <a:r>
              <a:rPr lang="ko-KR" altLang="en-US" sz="4000" dirty="0">
                <a:latin typeface="+mn-ea"/>
              </a:rPr>
              <a:t>조회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937BA9D-7ADD-6CD0-972A-E088E2763131}"/>
              </a:ext>
            </a:extLst>
          </p:cNvPr>
          <p:cNvSpPr/>
          <p:nvPr/>
        </p:nvSpPr>
        <p:spPr>
          <a:xfrm>
            <a:off x="12496800" y="8665631"/>
            <a:ext cx="10668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예시</a:t>
            </a:r>
            <a:r>
              <a:rPr lang="en-US" altLang="ko-KR" sz="4000" dirty="0">
                <a:latin typeface="+mn-ea"/>
              </a:rPr>
              <a:t>: UI </a:t>
            </a:r>
            <a:r>
              <a:rPr lang="ko-KR" altLang="en-US" sz="4000" dirty="0">
                <a:latin typeface="+mn-ea"/>
              </a:rPr>
              <a:t>서버 </a:t>
            </a:r>
            <a:r>
              <a:rPr lang="en-US" altLang="ko-KR" sz="4000" dirty="0">
                <a:latin typeface="+mn-ea"/>
              </a:rPr>
              <a:t>common.js </a:t>
            </a:r>
            <a:r>
              <a:rPr lang="ko-KR" altLang="en-US" sz="4000" dirty="0">
                <a:latin typeface="+mn-ea"/>
              </a:rPr>
              <a:t>의 쿠키 파싱 메서드</a:t>
            </a:r>
          </a:p>
        </p:txBody>
      </p:sp>
    </p:spTree>
    <p:extLst>
      <p:ext uri="{BB962C8B-B14F-4D97-AF65-F5344CB8AC3E}">
        <p14:creationId xmlns:p14="http://schemas.microsoft.com/office/powerpoint/2010/main" val="39909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4352A-5BB5-6E51-A064-AB1A8074E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F33FB-56E0-EBF1-A8D2-9FFB93C7C7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276FC9-1D09-C379-4D83-2BEAFF7036F1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FD67576-85E9-7382-6208-C8DB430E6F5F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026" name="Picture 2" descr="사이버 보안, 정보 보안, 데이터 개인 정보 보호, 기술, 회로망">
            <a:extLst>
              <a:ext uri="{FF2B5EF4-FFF2-40B4-BE49-F238E27FC236}">
                <a16:creationId xmlns:a16="http://schemas.microsoft.com/office/drawing/2014/main" id="{82BE5A98-B963-53CF-1358-3EE5BA3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90800"/>
            <a:ext cx="7768167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7A140764-5D15-8626-3060-2FAABF5C7CD9}"/>
              </a:ext>
            </a:extLst>
          </p:cNvPr>
          <p:cNvSpPr txBox="1"/>
          <p:nvPr/>
        </p:nvSpPr>
        <p:spPr>
          <a:xfrm>
            <a:off x="10215035" y="35306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sz="2933" spc="-147" dirty="0">
                <a:solidFill>
                  <a:schemeClr val="bg1"/>
                </a:solidFill>
                <a:latin typeface="+mn-ea"/>
              </a:rPr>
              <a:t>Servlet Filter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기반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가로챈다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가로챈 요청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응답을 기반으로 세션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및 토큰을 검증한다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Chain</a:t>
            </a:r>
            <a:r>
              <a:rPr lang="ko-KR" altLang="en-US" sz="2933" b="0" i="0" u="none" strike="noStrike" spc="-147" dirty="0">
                <a:solidFill>
                  <a:schemeClr val="bg1"/>
                </a:solidFill>
                <a:latin typeface="+mn-ea"/>
              </a:rPr>
              <a:t> 구조로 여러 필터를 순서대로 연결할 수 있음</a:t>
            </a:r>
            <a:r>
              <a:rPr lang="en-US" altLang="ko-KR" sz="2933" b="0" i="0" u="none" strike="noStrike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263526-60CB-7F06-D6A1-A4F3FF56DAB7}"/>
              </a:ext>
            </a:extLst>
          </p:cNvPr>
          <p:cNvSpPr txBox="1"/>
          <p:nvPr/>
        </p:nvSpPr>
        <p:spPr>
          <a:xfrm>
            <a:off x="10215035" y="2590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pic>
        <p:nvPicPr>
          <p:cNvPr id="1028" name="Picture 4" descr="거짓, 더 떨어져, 징후, 통지, 거리 표지판, 교통 표지판, 천국">
            <a:extLst>
              <a:ext uri="{FF2B5EF4-FFF2-40B4-BE49-F238E27FC236}">
                <a16:creationId xmlns:a16="http://schemas.microsoft.com/office/drawing/2014/main" id="{BF388C6A-456F-2209-2374-F8D246FDD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9707" r="1455" b="10603"/>
          <a:stretch>
            <a:fillRect/>
          </a:stretch>
        </p:blipFill>
        <p:spPr bwMode="auto">
          <a:xfrm>
            <a:off x="1409700" y="7727950"/>
            <a:ext cx="7768167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1BCC1090-5CEA-79B0-2B88-EC1D993E96FD}"/>
              </a:ext>
            </a:extLst>
          </p:cNvPr>
          <p:cNvSpPr txBox="1"/>
          <p:nvPr/>
        </p:nvSpPr>
        <p:spPr>
          <a:xfrm>
            <a:off x="10502900" y="8682818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모든 요청이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Filter Chain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을 반드시 거치기 때문에 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보안을 한 곳에서 관리 가능하다</a:t>
            </a:r>
            <a:endParaRPr lang="en-US" altLang="ko-KR" sz="2933" spc="-147" dirty="0">
              <a:solidFill>
                <a:schemeClr val="bg1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한 번 만든 필터는 프로젝트 전역에서 사용 가능하다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Controller,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Service </a:t>
            </a:r>
            <a:r>
              <a:rPr lang="ko-KR" altLang="en-US" sz="2933" spc="-147" dirty="0">
                <a:solidFill>
                  <a:schemeClr val="bg1"/>
                </a:solidFill>
                <a:latin typeface="+mn-ea"/>
              </a:rPr>
              <a:t>등의 비즈니스 로직에서 보안 처리를 분리해 낼 수 있다</a:t>
            </a:r>
            <a:r>
              <a:rPr lang="en-US" altLang="ko-KR" sz="2933" spc="-147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649E17F-CC88-D37F-DF4E-EA6232396119}"/>
              </a:ext>
            </a:extLst>
          </p:cNvPr>
          <p:cNvSpPr txBox="1"/>
          <p:nvPr/>
        </p:nvSpPr>
        <p:spPr>
          <a:xfrm>
            <a:off x="10502900" y="7743018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Spring Security Filter Chain </a:t>
            </a:r>
            <a:r>
              <a:rPr lang="ko-KR" altLang="en-US" sz="3333" b="0" i="0" u="none" strike="noStrike" spc="67" dirty="0">
                <a:solidFill>
                  <a:srgbClr val="A973FF"/>
                </a:solidFill>
                <a:latin typeface="+mn-ea"/>
              </a:rPr>
              <a:t>의 장점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5168411D-A357-460D-564C-68CB297A1169}"/>
              </a:ext>
            </a:extLst>
          </p:cNvPr>
          <p:cNvSpPr txBox="1"/>
          <p:nvPr/>
        </p:nvSpPr>
        <p:spPr>
          <a:xfrm>
            <a:off x="1409700" y="12255500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https://pixabay.com/ko/illustrations/%EA%B1%B0%EC%A7%93-%EB%8D%94-%EB%96%A8%EC%96%B4%EC%A0%B8-%EC%A7%95%ED%9B%84-%ED%86%B5%EC%A7%80-98375/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B00E0E6F-500A-1A4C-0833-57176705A253}"/>
              </a:ext>
            </a:extLst>
          </p:cNvPr>
          <p:cNvSpPr txBox="1"/>
          <p:nvPr/>
        </p:nvSpPr>
        <p:spPr>
          <a:xfrm>
            <a:off x="1404534" y="6553738"/>
            <a:ext cx="19621500" cy="1231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>
              <a:lnSpc>
                <a:spcPct val="99600"/>
              </a:lnSpc>
            </a:pPr>
            <a:r>
              <a:rPr lang="en-US" sz="3333" spc="67" dirty="0">
                <a:solidFill>
                  <a:srgbClr val="A973FF"/>
                </a:solidFill>
                <a:latin typeface="+mn-ea"/>
              </a:rPr>
              <a:t>https://pixabay.com/ko/illustrations/%EC%82%AC%EC%9D%B4%EB%B2%84-%EB%B3%B4%EC%95%88-%EC%A0%95%EB%B3%B4-%EB%B3%B4%EC%95%88-3400657/</a:t>
            </a:r>
            <a:endParaRPr lang="ko-KR" sz="3333" b="0" i="0" u="none" strike="noStrike" spc="67" dirty="0">
              <a:solidFill>
                <a:srgbClr val="A973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4615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49BDEA-F697-6A51-797D-BB5CAC60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2ECDF9-3765-6079-23F6-4DEB87FD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C7695D-6039-E893-8A3A-58358FA17D98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 Spring Security Filter Chain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2B530ED-5ADE-92F1-8878-5AB51C98CDD3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88C7D7-BC9F-A778-9631-355C29B7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0" y="4572000"/>
            <a:ext cx="11605491" cy="746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4E4FE-0E40-1B97-A6FE-1FFFADFFE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169" y="5441950"/>
            <a:ext cx="11473693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DC4C0-7C05-749F-39DA-B566896B5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10" y="3784600"/>
            <a:ext cx="3303240" cy="78740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F0100A34-EA0F-656F-E777-6CA6C5CA04D5}"/>
              </a:ext>
            </a:extLst>
          </p:cNvPr>
          <p:cNvSpPr txBox="1"/>
          <p:nvPr/>
        </p:nvSpPr>
        <p:spPr>
          <a:xfrm>
            <a:off x="6184900" y="2479675"/>
            <a:ext cx="12192000" cy="1828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altLang="ko-KR" sz="2933" b="1" spc="-147" dirty="0">
                <a:solidFill>
                  <a:srgbClr val="00B050"/>
                </a:solidFill>
                <a:latin typeface="+mn-ea"/>
              </a:rPr>
              <a:t>@EnableWebSecurity </a:t>
            </a:r>
            <a:r>
              <a:rPr lang="ko-KR" altLang="en-US" sz="2933" spc="-147" dirty="0" err="1">
                <a:solidFill>
                  <a:srgbClr val="FFFFFF"/>
                </a:solidFill>
                <a:latin typeface="+mn-ea"/>
              </a:rPr>
              <a:t>어노테이션으로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2933" spc="-147" dirty="0" err="1">
                <a:solidFill>
                  <a:srgbClr val="FFFFFF"/>
                </a:solidFill>
                <a:latin typeface="+mn-ea"/>
              </a:rPr>
              <a:t>SecurityFilterChain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임을 알린다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점검해야 되는 보안 사항들은 </a:t>
            </a:r>
            <a:r>
              <a:rPr lang="ko-KR" altLang="en-US" sz="2933" b="1" spc="-147" dirty="0">
                <a:solidFill>
                  <a:srgbClr val="FFFF00"/>
                </a:solidFill>
                <a:latin typeface="+mn-ea"/>
              </a:rPr>
              <a:t>체인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으로 연결되어 어떤 항목을 어떻게 처리할 것인지 알려준다</a:t>
            </a: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7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616200"/>
            <a:ext cx="6794500" cy="425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0" y="2616200"/>
            <a:ext cx="6794500" cy="4254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9700" y="8902700"/>
            <a:ext cx="68961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Aspect Oriented Programming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약자로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지향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프로그래밍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핵심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비즈니스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로직과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중복을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제거하고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모듈화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선언적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방식으로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부가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유지보수성과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재사용성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증가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7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Spring AOP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01100" y="8902700"/>
            <a:ext cx="68961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@Aspect, @Pointcut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어노테이션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메소드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트랜잭션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11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처리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2500" y="8902700"/>
            <a:ext cx="68961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중앙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집중식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레벨에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(INFO, ERROR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포함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모니터링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시스템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92500" y="7975600"/>
            <a:ext cx="6921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로깅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4400" y="4127500"/>
            <a:ext cx="1866900" cy="1219200"/>
          </a:xfrm>
          <a:prstGeom prst="rect">
            <a:avLst/>
          </a:prstGeom>
        </p:spPr>
      </p:pic>
      <p:pic>
        <p:nvPicPr>
          <p:cNvPr id="20" name="그림 19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68FD11-DE69-2476-0486-05AEDA0308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09" b="18367"/>
          <a:stretch>
            <a:fillRect/>
          </a:stretch>
        </p:blipFill>
        <p:spPr>
          <a:xfrm>
            <a:off x="8717491" y="2032001"/>
            <a:ext cx="6949017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AA4ED8-582C-6894-9A88-CEA8E36EA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B22C12-9E69-3DA4-A029-4721DCEBB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6F9730B-194F-A980-7F57-F34C50FA97B4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Spring AOP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43286D6-F08A-198B-7DF0-678D7D5EF71D}"/>
              </a:ext>
            </a:extLst>
          </p:cNvPr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46D279-4401-0409-34A8-0B16C3F9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410200"/>
            <a:ext cx="7049356" cy="37873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482FEB-8C68-5B2D-65AA-639C949B1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73" y="5746339"/>
            <a:ext cx="5344271" cy="3115110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A28528-E367-53DC-1CE9-AAC8F32EE65E}"/>
              </a:ext>
            </a:extLst>
          </p:cNvPr>
          <p:cNvCxnSpPr>
            <a:cxnSpLocks/>
          </p:cNvCxnSpPr>
          <p:nvPr/>
        </p:nvCxnSpPr>
        <p:spPr>
          <a:xfrm>
            <a:off x="5923944" y="7957945"/>
            <a:ext cx="857856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7A105E2-F1E2-A3CD-7F1B-49352E9503C9}"/>
              </a:ext>
            </a:extLst>
          </p:cNvPr>
          <p:cNvCxnSpPr>
            <a:cxnSpLocks/>
          </p:cNvCxnSpPr>
          <p:nvPr/>
        </p:nvCxnSpPr>
        <p:spPr>
          <a:xfrm>
            <a:off x="5923943" y="6052945"/>
            <a:ext cx="857857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AEF5C42-9723-BFC3-8205-B0A60FBC4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9012" y="5051449"/>
            <a:ext cx="8747184" cy="548639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F1FFB0-5426-E949-5026-25EA2CC8FCCE}"/>
              </a:ext>
            </a:extLst>
          </p:cNvPr>
          <p:cNvSpPr/>
          <p:nvPr/>
        </p:nvSpPr>
        <p:spPr>
          <a:xfrm>
            <a:off x="3372459" y="4560695"/>
            <a:ext cx="5715000" cy="787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+mn-ea"/>
              </a:rPr>
              <a:t>AOP </a:t>
            </a:r>
            <a:r>
              <a:rPr lang="ko-KR" altLang="en-US" sz="4000" dirty="0">
                <a:latin typeface="+mn-ea"/>
              </a:rPr>
              <a:t>대상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D1C8A2-3838-4706-9151-784690AD5B96}"/>
              </a:ext>
            </a:extLst>
          </p:cNvPr>
          <p:cNvSpPr/>
          <p:nvPr/>
        </p:nvSpPr>
        <p:spPr>
          <a:xfrm>
            <a:off x="14803205" y="3705249"/>
            <a:ext cx="6449359" cy="1246175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+mn-ea"/>
              </a:rPr>
              <a:t>@Aspect </a:t>
            </a:r>
            <a:r>
              <a:rPr lang="ko-KR" altLang="en-US" sz="4000" dirty="0">
                <a:latin typeface="+mn-ea"/>
              </a:rPr>
              <a:t>가 </a:t>
            </a:r>
            <a:r>
              <a:rPr lang="ko-KR" altLang="en-US" sz="4000" b="1" dirty="0">
                <a:solidFill>
                  <a:srgbClr val="FFFF00"/>
                </a:solidFill>
                <a:latin typeface="+mn-ea"/>
              </a:rPr>
              <a:t>실행 감지</a:t>
            </a:r>
            <a:r>
              <a:rPr lang="ko-KR" altLang="en-US" sz="4000" dirty="0">
                <a:latin typeface="+mn-ea"/>
              </a:rPr>
              <a:t>하여 로깅 메서드 실행</a:t>
            </a:r>
            <a:r>
              <a:rPr lang="en-US" altLang="ko-KR" sz="4000" dirty="0">
                <a:latin typeface="+mn-ea"/>
              </a:rPr>
              <a:t>!</a:t>
            </a:r>
            <a:endParaRPr lang="ko-KR" altLang="en-US" sz="4000" dirty="0">
              <a:latin typeface="+mn-ea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A3BE121-A0AD-C116-2259-6139DC8289CB}"/>
              </a:ext>
            </a:extLst>
          </p:cNvPr>
          <p:cNvCxnSpPr>
            <a:cxnSpLocks/>
          </p:cNvCxnSpPr>
          <p:nvPr/>
        </p:nvCxnSpPr>
        <p:spPr>
          <a:xfrm>
            <a:off x="13632565" y="6052945"/>
            <a:ext cx="1485375" cy="8273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22A729D-2F45-A022-A027-FFEDCA4E59B8}"/>
              </a:ext>
            </a:extLst>
          </p:cNvPr>
          <p:cNvCxnSpPr>
            <a:cxnSpLocks/>
          </p:cNvCxnSpPr>
          <p:nvPr/>
        </p:nvCxnSpPr>
        <p:spPr>
          <a:xfrm flipV="1">
            <a:off x="13632565" y="6880249"/>
            <a:ext cx="1442335" cy="11430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97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Github / SourceTree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8458200"/>
            <a:ext cx="6896100" cy="4343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40800" y="98933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GUI Git Tree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쉬운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히스토리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변경사항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
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가시화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(Conflict)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해결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용이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40800" y="8966200"/>
            <a:ext cx="5994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Git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사용을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간편하게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67200" y="98933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/ Push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원격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저장소와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실시간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동기화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작업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67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자동화된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워크플로우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2895600"/>
            <a:ext cx="6896100" cy="4343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40800" y="4343400"/>
            <a:ext cx="73152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GitHub-flow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채택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Base  Master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(main)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        +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추가용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feature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운영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작업하고자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브랜치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간단하고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빠르게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   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전략적인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효율적인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브랜치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67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Pull Request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최소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1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이상의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품질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버그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이슈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점검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코드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스타일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준수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반영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병합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67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코드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리뷰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67200" y="723900"/>
            <a:ext cx="6858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4900" y="2451100"/>
            <a:ext cx="2057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>
                <a:solidFill>
                  <a:srgbClr val="FFFFFF"/>
                </a:solidFill>
                <a:latin typeface="+mn-ea"/>
              </a:rPr>
              <a:t>Github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24900" y="8064500"/>
            <a:ext cx="334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en" sz="4423" b="0" i="0" u="none" strike="noStrike" dirty="0">
                <a:solidFill>
                  <a:srgbClr val="FFFFFF"/>
                </a:solidFill>
                <a:latin typeface="+mn-ea"/>
              </a:rPr>
              <a:t>SourceTree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0" y="-6261100"/>
            <a:ext cx="11696700" cy="11696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" y="4622800"/>
            <a:ext cx="6705600" cy="23114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목표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일정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735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73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0800" y="1079500"/>
            <a:ext cx="22110700" cy="1676400"/>
          </a:xfrm>
          <a:prstGeom prst="rect">
            <a:avLst/>
          </a:prstGeom>
        </p:spPr>
        <p:txBody>
          <a:bodyPr lIns="0" tIns="119793" rIns="0" bIns="119793" rtlCol="0" anchor="ctr"/>
          <a:lstStyle/>
          <a:p>
            <a:pPr lvl="0" algn="l">
              <a:lnSpc>
                <a:spcPct val="99600"/>
              </a:lnSpc>
            </a:pPr>
            <a:r>
              <a:rPr lang="en" sz="9432" b="0" i="0" u="none" strike="noStrike">
                <a:solidFill>
                  <a:srgbClr val="A973FF"/>
                </a:solidFill>
                <a:latin typeface="+mn-ea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9200" y="4622800"/>
            <a:ext cx="6705600" cy="3505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구조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OpenFeign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JWT Token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KakaoPay API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Spring AOP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Github / SourceTree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81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92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3800" y="4622800"/>
            <a:ext cx="6705600" cy="1117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000" y="30353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21100" y="38735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867900"/>
            <a:ext cx="6705600" cy="2908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Bank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Card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마이페이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735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19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성과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효과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554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392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3800" y="9867900"/>
            <a:ext cx="6705600" cy="1714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영상</a:t>
            </a:r>
          </a:p>
          <a:p>
            <a:pPr lvl="0" algn="ctr">
              <a:lnSpc>
                <a:spcPct val="132800"/>
              </a:lnSpc>
            </a:pPr>
            <a:r>
              <a:rPr lang="en" sz="2933" b="0" i="0" u="none" strike="noStrike" spc="-147">
                <a:solidFill>
                  <a:srgbClr val="FFFFFF"/>
                </a:solidFill>
                <a:latin typeface="+mn-ea"/>
              </a:rPr>
              <a:t>- QnA</a:t>
            </a:r>
          </a:p>
          <a:p>
            <a:pPr lvl="0" algn="ctr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000" y="8280400"/>
            <a:ext cx="1473200" cy="6858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52720"/>
              </a:lnSpc>
            </a:pPr>
            <a:r>
              <a:rPr lang="en" sz="3852" b="0" i="0" u="none" strike="noStrike" spc="-193">
                <a:solidFill>
                  <a:srgbClr val="A973FF"/>
                </a:solidFill>
                <a:latin typeface="+mn-ea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21100" y="9118600"/>
            <a:ext cx="67056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ctr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95580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9880600" cy="19304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시나리오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경험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다이어그램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216900" y="90043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(1)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300" y="25654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C38751B-EAD4-A937-B997-F294339AB4C2}"/>
              </a:ext>
            </a:extLst>
          </p:cNvPr>
          <p:cNvSpPr/>
          <p:nvPr/>
        </p:nvSpPr>
        <p:spPr>
          <a:xfrm>
            <a:off x="26035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FFFFFF"/>
                </a:solidFill>
                <a:latin typeface="+mn-ea"/>
              </a:rPr>
              <a:t>회원가입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89300" y="86487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아이디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비밀번호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이동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B415A6-28AF-72C3-D2C1-FDF9E4060B1D}"/>
              </a:ext>
            </a:extLst>
          </p:cNvPr>
          <p:cNvSpPr/>
          <p:nvPr/>
        </p:nvSpPr>
        <p:spPr>
          <a:xfrm>
            <a:off x="9118600" y="25527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71050" y="6463937"/>
            <a:ext cx="5168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목록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F7F90F-9AA0-F494-CF39-3582755539E2}"/>
              </a:ext>
            </a:extLst>
          </p:cNvPr>
          <p:cNvSpPr/>
          <p:nvPr/>
        </p:nvSpPr>
        <p:spPr>
          <a:xfrm>
            <a:off x="15646400" y="4800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개설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449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원하는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신청서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작성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약관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동의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9194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4800600" cy="480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700" y="2819400"/>
            <a:ext cx="4800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4800600" cy="4800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6400" y="2819400"/>
            <a:ext cx="4800600" cy="480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9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latin typeface="+mn-ea"/>
              </a:rPr>
              <a:t>충전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3450" y="8343900"/>
            <a:ext cx="57404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en-US" sz="2933" b="0" i="0" u="none" strike="noStrike" spc="-88" dirty="0" err="1">
                <a:solidFill>
                  <a:srgbClr val="FFFFFF"/>
                </a:solidFill>
                <a:latin typeface="+mn-ea"/>
              </a:rPr>
              <a:t>KakaoPay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API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진행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승인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갱신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알림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79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송금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900" y="8343900"/>
            <a:ext cx="4914900" cy="3365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선택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받는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메모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내용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완료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알림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내역에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자동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거래내역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4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계좌별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기간별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필터링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유형별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분류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다운로드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통계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16600" y="4902200"/>
            <a:ext cx="41275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>
                <a:solidFill>
                  <a:srgbClr val="A973FF"/>
                </a:solidFill>
                <a:latin typeface="+mn-ea"/>
              </a:rPr>
              <a:t>카드연동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22900" y="8343900"/>
            <a:ext cx="4914900" cy="2806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사용내역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연동</a:t>
            </a:r>
          </a:p>
          <a:p>
            <a:pPr lvl="0" algn="ctr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9800" y="723900"/>
            <a:ext cx="6375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37860" y="2841015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99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01" y="3746500"/>
            <a:ext cx="9139501" cy="62230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0C9496-B46F-A887-DA33-812F620ECADA}"/>
              </a:ext>
            </a:extLst>
          </p:cNvPr>
          <p:cNvSpPr/>
          <p:nvPr/>
        </p:nvSpPr>
        <p:spPr>
          <a:xfrm>
            <a:off x="2043458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50000">
                <a:srgbClr val="7030A0"/>
              </a:gs>
              <a:gs pos="100000">
                <a:srgbClr val="A973FF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81EBB7-A3EB-BA60-5117-9E60A9669797}"/>
              </a:ext>
            </a:extLst>
          </p:cNvPr>
          <p:cNvSpPr/>
          <p:nvPr/>
        </p:nvSpPr>
        <p:spPr>
          <a:xfrm>
            <a:off x="13188719" y="3746500"/>
            <a:ext cx="9121460" cy="62230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43000">
                <a:srgbClr val="7030A0"/>
              </a:gs>
              <a:gs pos="100000">
                <a:srgbClr val="A973FF"/>
              </a:gs>
            </a:gsLst>
            <a:lin ang="108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시나리오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(3)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926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은행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7431" y="5140933"/>
            <a:ext cx="3288849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조회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계좌 관리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06500" y="43434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altLang="en-US" sz="3600" b="0" i="0" u="none" strike="noStrike" spc="-108" dirty="0">
                <a:solidFill>
                  <a:srgbClr val="FFFFFF"/>
                </a:solidFill>
                <a:latin typeface="+mn-ea"/>
              </a:rPr>
              <a:t>카드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68800" y="723900"/>
            <a:ext cx="6756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2DC47A28-FAAF-97E3-1EA6-162EA1A3F09B}"/>
              </a:ext>
            </a:extLst>
          </p:cNvPr>
          <p:cNvSpPr txBox="1"/>
          <p:nvPr/>
        </p:nvSpPr>
        <p:spPr>
          <a:xfrm>
            <a:off x="6172200" y="5140932"/>
            <a:ext cx="4419600" cy="270766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은행 상품 조회 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은행 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A493DEA-1A22-C8E6-113B-49B2AC0776BD}"/>
              </a:ext>
            </a:extLst>
          </p:cNvPr>
          <p:cNvSpPr txBox="1"/>
          <p:nvPr/>
        </p:nvSpPr>
        <p:spPr>
          <a:xfrm>
            <a:off x="2547431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거래내역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거래 내역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AEF4C6A3-D874-080C-4C1A-462C16285E34}"/>
              </a:ext>
            </a:extLst>
          </p:cNvPr>
          <p:cNvSpPr txBox="1"/>
          <p:nvPr/>
        </p:nvSpPr>
        <p:spPr>
          <a:xfrm>
            <a:off x="6172200" y="7555216"/>
            <a:ext cx="423599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잔액 충전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계좌 송금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9F80F50-62D3-A55F-9343-70A952629FDA}"/>
              </a:ext>
            </a:extLst>
          </p:cNvPr>
          <p:cNvSpPr txBox="1"/>
          <p:nvPr/>
        </p:nvSpPr>
        <p:spPr>
          <a:xfrm>
            <a:off x="13696320" y="5270499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조회 </a:t>
            </a: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관리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본인 소유 카드 조회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관리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1ADCB7B6-8E1C-188D-7ADB-61C934B9AE54}"/>
              </a:ext>
            </a:extLst>
          </p:cNvPr>
          <p:cNvSpPr txBox="1"/>
          <p:nvPr/>
        </p:nvSpPr>
        <p:spPr>
          <a:xfrm>
            <a:off x="17668560" y="5270498"/>
            <a:ext cx="4286880" cy="1717067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26990"/>
              </a:lnSpc>
              <a:buFont typeface="Wingdings" panose="05000000000000000000" pitchFamily="2" charset="2"/>
              <a:buChar char="l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</a:t>
            </a: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카드 상품 조회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추천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marL="914400" lvl="1" indent="-457200">
              <a:lnSpc>
                <a:spcPct val="126990"/>
              </a:lnSpc>
              <a:buFont typeface="Arial" panose="020B0604020202020204" pitchFamily="34" charset="0"/>
              <a:buChar char="•"/>
            </a:pP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상품 가입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2803051" y="271145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UX FLOW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548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대시보드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548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마이페이지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99998" y="9918700"/>
            <a:ext cx="67564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개인정보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입력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9998" y="8991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회원가입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초기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46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46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32200" y="4089400"/>
            <a:ext cx="67564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32200" y="31623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관련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A63BC2-EFE0-AD2C-DBA5-EDB93C20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89400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31E97-7DFA-22DC-278E-E1749B86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EB0325-6DFB-FA7B-E1DC-D0ECE4A6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340" y="1989207"/>
            <a:ext cx="11264900" cy="103378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2302E7A-7D20-3785-B6E4-40D2485F514A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흐름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– UX </a:t>
            </a:r>
            <a:r>
              <a:rPr lang="en-US" sz="4423" dirty="0">
                <a:solidFill>
                  <a:srgbClr val="FFFFFF"/>
                </a:solidFill>
                <a:latin typeface="+mn-ea"/>
              </a:rPr>
              <a:t>Flow Diagram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C7EBAF-AC3F-2B38-1D4F-031D3B316825}"/>
              </a:ext>
            </a:extLst>
          </p:cNvPr>
          <p:cNvSpPr/>
          <p:nvPr/>
        </p:nvSpPr>
        <p:spPr>
          <a:xfrm>
            <a:off x="6324600" y="2209800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5C9E2E-2B22-D16E-01B6-EC6AECB434E2}"/>
              </a:ext>
            </a:extLst>
          </p:cNvPr>
          <p:cNvSpPr/>
          <p:nvPr/>
        </p:nvSpPr>
        <p:spPr>
          <a:xfrm>
            <a:off x="10074551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latin typeface="+mn-ea"/>
              </a:rPr>
              <a:t>메인페이지</a:t>
            </a:r>
            <a:endParaRPr lang="ko-KR" altLang="en-US" sz="4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039E7-8D9C-EFA1-0EAF-91C72E277584}"/>
              </a:ext>
            </a:extLst>
          </p:cNvPr>
          <p:cNvSpPr/>
          <p:nvPr/>
        </p:nvSpPr>
        <p:spPr>
          <a:xfrm>
            <a:off x="10306050" y="3876123"/>
            <a:ext cx="2400300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ABCCE-068B-50BB-9B7E-78C237AC5B00}"/>
              </a:ext>
            </a:extLst>
          </p:cNvPr>
          <p:cNvSpPr txBox="1"/>
          <p:nvPr/>
        </p:nvSpPr>
        <p:spPr>
          <a:xfrm>
            <a:off x="1828800" y="2503557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비회원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😿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01AE6-1A22-A095-F649-CD31EFABDE22}"/>
              </a:ext>
            </a:extLst>
          </p:cNvPr>
          <p:cNvSpPr txBox="1"/>
          <p:nvPr/>
        </p:nvSpPr>
        <p:spPr>
          <a:xfrm>
            <a:off x="10477500" y="2477053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prstClr val="white"/>
                </a:solidFill>
                <a:latin typeface="+mn-ea"/>
              </a:rPr>
              <a:t>회원😸</a:t>
            </a:r>
            <a:endParaRPr lang="ko-KR" altLang="en-US" dirty="0">
              <a:latin typeface="+mn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1BC074-3988-EE3E-1B42-F809D0BBC712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4572000" y="2857500"/>
            <a:ext cx="175260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4E00FA-C22A-0C1C-7B91-0F910C7B3064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724900" y="2830996"/>
            <a:ext cx="1752600" cy="2650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6F6B48A-9324-1075-D43C-354556A8AE48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1506200" y="3184939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4FBA919-89F5-83FF-FC34-E35F75C1735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1506200" y="5171523"/>
            <a:ext cx="0" cy="691184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66EFC2-96F5-4CA0-BBE8-B4ED5DCBC4FE}"/>
              </a:ext>
            </a:extLst>
          </p:cNvPr>
          <p:cNvSpPr/>
          <p:nvPr/>
        </p:nvSpPr>
        <p:spPr>
          <a:xfrm>
            <a:off x="4657449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서비스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8943A6C-CBFD-FBE4-7DD8-044248E22064}"/>
              </a:ext>
            </a:extLst>
          </p:cNvPr>
          <p:cNvCxnSpPr>
            <a:cxnSpLocks/>
            <a:stCxn id="7" idx="1"/>
            <a:endCxn id="25" idx="3"/>
          </p:cNvCxnSpPr>
          <p:nvPr/>
        </p:nvCxnSpPr>
        <p:spPr>
          <a:xfrm flipH="1">
            <a:off x="7520747" y="6510407"/>
            <a:ext cx="2553804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48A492-E18E-B062-9BEF-3B57833B0D7B}"/>
              </a:ext>
            </a:extLst>
          </p:cNvPr>
          <p:cNvSpPr/>
          <p:nvPr/>
        </p:nvSpPr>
        <p:spPr>
          <a:xfrm>
            <a:off x="15491654" y="586270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서비스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37C104C-B90C-5D87-1C21-7C077C62065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2937849" y="6510407"/>
            <a:ext cx="2553805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310C7A8-63D6-6707-3BB7-99DDFFD2BD3A}"/>
              </a:ext>
            </a:extLst>
          </p:cNvPr>
          <p:cNvSpPr/>
          <p:nvPr/>
        </p:nvSpPr>
        <p:spPr>
          <a:xfrm>
            <a:off x="1373257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계좌 조회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2CE5CE-E12E-A2F7-0337-32AE97EB3136}"/>
              </a:ext>
            </a:extLst>
          </p:cNvPr>
          <p:cNvSpPr/>
          <p:nvPr/>
        </p:nvSpPr>
        <p:spPr>
          <a:xfrm>
            <a:off x="4657449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조회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E32460-8625-E7FD-2A9C-2E96BF3CFFD6}"/>
              </a:ext>
            </a:extLst>
          </p:cNvPr>
          <p:cNvSpPr/>
          <p:nvPr/>
        </p:nvSpPr>
        <p:spPr>
          <a:xfrm>
            <a:off x="7935015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조회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C29ECC-1472-F708-B8F2-BF9DDF9F26A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089098" y="7158107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344EB20-E693-D9A4-F10B-0382FB2BD4E5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6089098" y="7158107"/>
            <a:ext cx="3277566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F827B66-AB44-F004-6AAC-EB272771CA0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804906" y="7158107"/>
            <a:ext cx="3284192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A9045F-50B7-E010-D5DA-852C878BC269}"/>
              </a:ext>
            </a:extLst>
          </p:cNvPr>
          <p:cNvSpPr/>
          <p:nvPr/>
        </p:nvSpPr>
        <p:spPr>
          <a:xfrm>
            <a:off x="4657449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은행 상품 계좌 개설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5BACD8C-9F1D-F444-D51B-99AFA87FA180}"/>
              </a:ext>
            </a:extLst>
          </p:cNvPr>
          <p:cNvCxnSpPr>
            <a:cxnSpLocks/>
            <a:stCxn id="37" idx="2"/>
            <a:endCxn id="50" idx="0"/>
          </p:cNvCxnSpPr>
          <p:nvPr/>
        </p:nvCxnSpPr>
        <p:spPr>
          <a:xfrm>
            <a:off x="6089098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1A5354-C204-D2CE-A71A-E3714092D08C}"/>
              </a:ext>
            </a:extLst>
          </p:cNvPr>
          <p:cNvSpPr/>
          <p:nvPr/>
        </p:nvSpPr>
        <p:spPr>
          <a:xfrm>
            <a:off x="7935015" y="9943547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1C6E3F-FD9A-6E35-35C0-B0663CEF70C7}"/>
              </a:ext>
            </a:extLst>
          </p:cNvPr>
          <p:cNvCxnSpPr>
            <a:cxnSpLocks/>
            <a:stCxn id="38" idx="2"/>
            <a:endCxn id="60" idx="0"/>
          </p:cNvCxnSpPr>
          <p:nvPr/>
        </p:nvCxnSpPr>
        <p:spPr>
          <a:xfrm>
            <a:off x="9366664" y="9191764"/>
            <a:ext cx="0" cy="751783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79DCDAD-1712-7348-30EB-398F1DEB2F99}"/>
              </a:ext>
            </a:extLst>
          </p:cNvPr>
          <p:cNvSpPr/>
          <p:nvPr/>
        </p:nvSpPr>
        <p:spPr>
          <a:xfrm>
            <a:off x="1371600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거래내역 간단 분석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8B8154-394B-FEB4-E063-DF6D41A5367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>
          <a:xfrm flipH="1">
            <a:off x="2803249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657AA21-EA91-8ECB-921F-CF36FAFA5758}"/>
              </a:ext>
            </a:extLst>
          </p:cNvPr>
          <p:cNvSpPr/>
          <p:nvPr/>
        </p:nvSpPr>
        <p:spPr>
          <a:xfrm>
            <a:off x="13868400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조회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37C188-C2D9-EDB3-8FFE-9DFAD3469EB2}"/>
              </a:ext>
            </a:extLst>
          </p:cNvPr>
          <p:cNvSpPr/>
          <p:nvPr/>
        </p:nvSpPr>
        <p:spPr>
          <a:xfrm>
            <a:off x="17152592" y="7896364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조회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32C266B-C36A-34FB-B967-1AD314891CE8}"/>
              </a:ext>
            </a:extLst>
          </p:cNvPr>
          <p:cNvSpPr/>
          <p:nvPr/>
        </p:nvSpPr>
        <p:spPr>
          <a:xfrm>
            <a:off x="17152592" y="9930021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카드 상품 신규 가입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4EF1C1D-8298-94ED-9532-014AFE3A1F7E}"/>
              </a:ext>
            </a:extLst>
          </p:cNvPr>
          <p:cNvCxnSpPr>
            <a:cxnSpLocks/>
            <a:stCxn id="69" idx="2"/>
            <a:endCxn id="71" idx="0"/>
          </p:cNvCxnSpPr>
          <p:nvPr/>
        </p:nvCxnSpPr>
        <p:spPr>
          <a:xfrm>
            <a:off x="18584241" y="9191764"/>
            <a:ext cx="0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DC7775-72F6-BA23-D15B-D259EF8DB7F9}"/>
              </a:ext>
            </a:extLst>
          </p:cNvPr>
          <p:cNvSpPr/>
          <p:nvPr/>
        </p:nvSpPr>
        <p:spPr>
          <a:xfrm>
            <a:off x="13866743" y="9917043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카드 관리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248ED6-289C-164F-0977-7C30FF9B4141}"/>
              </a:ext>
            </a:extLst>
          </p:cNvPr>
          <p:cNvCxnSpPr>
            <a:cxnSpLocks/>
            <a:stCxn id="68" idx="2"/>
            <a:endCxn id="75" idx="0"/>
          </p:cNvCxnSpPr>
          <p:nvPr/>
        </p:nvCxnSpPr>
        <p:spPr>
          <a:xfrm flipH="1">
            <a:off x="15298392" y="9191764"/>
            <a:ext cx="1657" cy="725279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1A3CA-166A-F0DF-C6F5-757EEBB024A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5298392" y="7158107"/>
            <a:ext cx="1624911" cy="6477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38F9170-21D2-28D2-7EF5-D7E2CFC319AB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>
          <a:xfrm>
            <a:off x="16923303" y="7158107"/>
            <a:ext cx="1660938" cy="73825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7DA803C-F06A-3D2D-158A-FB03AD6D1BCC}"/>
              </a:ext>
            </a:extLst>
          </p:cNvPr>
          <p:cNvCxnSpPr>
            <a:cxnSpLocks/>
            <a:stCxn id="7" idx="3"/>
            <a:endCxn id="87" idx="1"/>
          </p:cNvCxnSpPr>
          <p:nvPr/>
        </p:nvCxnSpPr>
        <p:spPr>
          <a:xfrm flipV="1">
            <a:off x="12937849" y="4533900"/>
            <a:ext cx="2563053" cy="1976507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109E91-0C9E-59E6-03A8-3E3D556E0535}"/>
              </a:ext>
            </a:extLst>
          </p:cNvPr>
          <p:cNvSpPr/>
          <p:nvPr/>
        </p:nvSpPr>
        <p:spPr>
          <a:xfrm>
            <a:off x="15500902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마이페이지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A1D922-DEDB-4999-B99B-E1A1924C1A8D}"/>
              </a:ext>
            </a:extLst>
          </p:cNvPr>
          <p:cNvSpPr/>
          <p:nvPr/>
        </p:nvSpPr>
        <p:spPr>
          <a:xfrm>
            <a:off x="19268661" y="2242172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회원정보 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6DE3C7-298B-0A9E-BA92-3AD461D4D212}"/>
              </a:ext>
            </a:extLst>
          </p:cNvPr>
          <p:cNvSpPr/>
          <p:nvPr/>
        </p:nvSpPr>
        <p:spPr>
          <a:xfrm>
            <a:off x="19245470" y="38862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보유 내역 간단 조회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C76CD5-F5EC-AC24-4410-004A68F7FFDF}"/>
              </a:ext>
            </a:extLst>
          </p:cNvPr>
          <p:cNvCxnSpPr>
            <a:cxnSpLocks/>
            <a:stCxn id="87" idx="3"/>
            <a:endCxn id="90" idx="1"/>
          </p:cNvCxnSpPr>
          <p:nvPr/>
        </p:nvCxnSpPr>
        <p:spPr>
          <a:xfrm flipV="1">
            <a:off x="18364200" y="2889872"/>
            <a:ext cx="904461" cy="1644028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0CCA14B8-279A-63C9-3AA1-724DF3C6AF2F}"/>
              </a:ext>
            </a:extLst>
          </p:cNvPr>
          <p:cNvCxnSpPr>
            <a:cxnSpLocks/>
            <a:stCxn id="87" idx="3"/>
            <a:endCxn id="91" idx="1"/>
          </p:cNvCxnSpPr>
          <p:nvPr/>
        </p:nvCxnSpPr>
        <p:spPr>
          <a:xfrm>
            <a:off x="18364200" y="4533900"/>
            <a:ext cx="881270" cy="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CB846BA-9EBB-8ADA-4503-B4EB534FC2B8}"/>
              </a:ext>
            </a:extLst>
          </p:cNvPr>
          <p:cNvSpPr/>
          <p:nvPr/>
        </p:nvSpPr>
        <p:spPr>
          <a:xfrm>
            <a:off x="19268661" y="5562600"/>
            <a:ext cx="2863298" cy="1295400"/>
          </a:xfrm>
          <a:prstGeom prst="rect">
            <a:avLst/>
          </a:prstGeom>
          <a:solidFill>
            <a:srgbClr val="252525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+mn-ea"/>
              </a:rPr>
              <a:t>개인 설정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E026F40-D33F-41F9-4F98-01BC910EDBF7}"/>
              </a:ext>
            </a:extLst>
          </p:cNvPr>
          <p:cNvCxnSpPr>
            <a:cxnSpLocks/>
            <a:stCxn id="87" idx="3"/>
            <a:endCxn id="100" idx="1"/>
          </p:cNvCxnSpPr>
          <p:nvPr/>
        </p:nvCxnSpPr>
        <p:spPr>
          <a:xfrm>
            <a:off x="18364200" y="4533900"/>
            <a:ext cx="904461" cy="1676400"/>
          </a:xfrm>
          <a:prstGeom prst="straightConnector1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5">
            <a:extLst>
              <a:ext uri="{FF2B5EF4-FFF2-40B4-BE49-F238E27FC236}">
                <a16:creationId xmlns:a16="http://schemas.microsoft.com/office/drawing/2014/main" id="{609F7407-D575-C6EF-5806-123363ED0D9B}"/>
              </a:ext>
            </a:extLst>
          </p:cNvPr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3.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흐름</a:t>
            </a:r>
          </a:p>
        </p:txBody>
      </p:sp>
    </p:spTree>
    <p:extLst>
      <p:ext uri="{BB962C8B-B14F-4D97-AF65-F5344CB8AC3E}">
        <p14:creationId xmlns:p14="http://schemas.microsoft.com/office/powerpoint/2010/main" val="41247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689100"/>
            <a:ext cx="17881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5930900"/>
            <a:ext cx="77470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Bank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Card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마이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1500" y="4419600"/>
            <a:ext cx="6756400" cy="7670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메인페이지는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첫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화면으로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경험의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시작점입니다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요소는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다음과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같습니다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상단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네비게이션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UI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서버로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다크모드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남은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드롭다운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버튼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존재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프로모션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안내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주요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퀵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메뉴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바로가기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메인페이지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구성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요소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46500" y="4419600"/>
            <a:ext cx="6083300" cy="6477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메인페이지에서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서비스로의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접근성을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높이기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위한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진입점들이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전략적으로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배치되어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</a:t>
            </a:r>
          </a:p>
          <a:p>
            <a:pPr lvl="0" algn="l">
              <a:lnSpc>
                <a:spcPct val="132800"/>
              </a:lnSpc>
            </a:pPr>
            <a:endParaRPr lang="en-US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인덱스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마이페이지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고객센터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: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문의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도움말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세션이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유지되는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동안에만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가능합니다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다른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진입점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64000" y="723900"/>
            <a:ext cx="7061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D6F614-63AF-F55E-1672-2E15236E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17558"/>
            <a:ext cx="7935348" cy="10225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18E30C-DCF3-AF08-8F51-DDB5F4F2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043114"/>
            <a:ext cx="2777276" cy="21925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7F1AA-8CC1-CE57-D6E6-77A062FA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107" y="3399996"/>
            <a:ext cx="3116641" cy="28357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9E4DB8-3616-5124-684F-96B1C7BD1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74" y="6672949"/>
            <a:ext cx="8392274" cy="61413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424400" y="1346200"/>
            <a:ext cx="10261600" cy="1026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0" y="10998200"/>
            <a:ext cx="889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03500" y="11379200"/>
            <a:ext cx="889000" cy="22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6700" y="10744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은행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금리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수수료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조건별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비교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9817100"/>
            <a:ext cx="6769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21400" y="723900"/>
            <a:ext cx="5003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1286329"/>
            <a:ext cx="5638800" cy="3022600"/>
          </a:xfrm>
          <a:prstGeom prst="rect">
            <a:avLst/>
          </a:prstGeom>
          <a:effectLst>
            <a:outerShdw blurRad="120817" dist="278808" dir="2700000">
              <a:srgbClr val="000000">
                <a:alpha val="5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829800" y="10744200"/>
            <a:ext cx="46736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필터링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9817100"/>
            <a:ext cx="40259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거래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내역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4900" y="10744200"/>
            <a:ext cx="6311900" cy="5207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개설</a:t>
            </a:r>
            <a:endParaRPr lang="en-US" alt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marL="457200" lvl="0" indent="-457200" algn="l">
              <a:lnSpc>
                <a:spcPct val="132800"/>
              </a:lnSpc>
              <a:buFontTx/>
              <a:buChar char="-"/>
            </a:pP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+mn-ea"/>
              </a:rPr>
              <a:t>계좌 거래내역 조회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98171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본인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소유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10998200"/>
            <a:ext cx="889000" cy="228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11379200"/>
            <a:ext cx="889000" cy="22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600700"/>
            <a:ext cx="69088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6370300" y="1701800"/>
            <a:ext cx="4356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은행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70300" y="2463800"/>
            <a:ext cx="47752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4300" y="5600700"/>
            <a:ext cx="6159500" cy="3340100"/>
          </a:xfrm>
          <a:prstGeom prst="rect">
            <a:avLst/>
          </a:prstGeom>
          <a:effectLst>
            <a:outerShdw blurRad="133351" dist="307734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557000" y="4807857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938000" y="4807857"/>
            <a:ext cx="889000" cy="22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1200" y="4737100"/>
            <a:ext cx="4216400" cy="3213100"/>
          </a:xfrm>
          <a:prstGeom prst="rect">
            <a:avLst/>
          </a:prstGeom>
          <a:effectLst>
            <a:outerShdw blurRad="128503" dist="296545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880100"/>
            <a:ext cx="5575300" cy="3441700"/>
          </a:xfrm>
          <a:prstGeom prst="rect">
            <a:avLst/>
          </a:prstGeom>
          <a:effectLst>
            <a:outerShdw blurRad="137917" dist="318269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2600" y="8521700"/>
            <a:ext cx="4279900" cy="1219200"/>
          </a:xfrm>
          <a:prstGeom prst="rect">
            <a:avLst/>
          </a:prstGeom>
          <a:effectLst>
            <a:outerShdw blurRad="48932" dist="11292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Bank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16100" y="10134600"/>
            <a:ext cx="99695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카카오페이를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
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잔액이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충전되면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저장됩니다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6100" y="9207500"/>
            <a:ext cx="6794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잔액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충전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10134600"/>
            <a:ext cx="99695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계좌번호와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그리고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메모를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다른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계좌로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있다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시에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비밀번호를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한번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체크하고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완료되면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AOP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의해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로그가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자동으로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저장된다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1900" y="9207500"/>
            <a:ext cx="60071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계좌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송금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25800" y="723900"/>
            <a:ext cx="7899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993900"/>
            <a:ext cx="7366000" cy="6578600"/>
          </a:xfrm>
          <a:prstGeom prst="rect">
            <a:avLst/>
          </a:prstGeom>
          <a:effectLst>
            <a:outerShdw blurRad="262922" dist="606743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2794000"/>
            <a:ext cx="9677400" cy="5308600"/>
          </a:xfrm>
          <a:prstGeom prst="rect">
            <a:avLst/>
          </a:prstGeom>
          <a:effectLst>
            <a:outerShdw blurRad="212414" dist="490185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0" y="3644900"/>
            <a:ext cx="6299200" cy="3263900"/>
          </a:xfrm>
          <a:prstGeom prst="rect">
            <a:avLst/>
          </a:prstGeom>
          <a:effectLst>
            <a:outerShdw blurRad="130313" dist="300723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27508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1" algn="l">
              <a:lnSpc>
                <a:spcPct val="99600"/>
              </a:lnSpc>
            </a:pP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10261600" cy="55880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소개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목표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일정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/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스펙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364200" y="723900"/>
            <a:ext cx="5448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215900"/>
            <a:ext cx="48641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600" y="104902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33600" y="108712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76700" y="2197100"/>
            <a:ext cx="54737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인덱스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페이지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10299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76700" y="104902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95885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723900"/>
            <a:ext cx="6146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6700" y="3022600"/>
            <a:ext cx="5854700" cy="111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아래의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페이지로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접근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간단한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2336800"/>
            <a:ext cx="4864100" cy="4343400"/>
          </a:xfrm>
          <a:prstGeom prst="rect">
            <a:avLst/>
          </a:prstGeom>
          <a:effectLst>
            <a:outerShdw blurRad="173787" dist="401048" dir="27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700" y="4622800"/>
            <a:ext cx="3924300" cy="4483100"/>
          </a:xfrm>
          <a:prstGeom prst="rect">
            <a:avLst/>
          </a:prstGeom>
          <a:effectLst>
            <a:outerShdw blurRad="157073" dist="362475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77900" y="105283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899" y="9588500"/>
            <a:ext cx="6197599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5130800"/>
            <a:ext cx="4572000" cy="3759200"/>
          </a:xfrm>
          <a:prstGeom prst="rect">
            <a:avLst/>
          </a:prstGeom>
          <a:effectLst>
            <a:outerShdw blurRad="150379" dist="347029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972800" y="4394200"/>
            <a:ext cx="889000" cy="22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91800" y="4406900"/>
            <a:ext cx="889000" cy="22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7569200"/>
            <a:ext cx="5486400" cy="1651000"/>
          </a:xfrm>
          <a:prstGeom prst="rect">
            <a:avLst/>
          </a:prstGeom>
          <a:effectLst>
            <a:outerShdw blurRad="66243" dist="152868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490200"/>
            <a:ext cx="889000" cy="228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175500" y="10871200"/>
            <a:ext cx="889000" cy="228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92500" y="5054600"/>
            <a:ext cx="6781800" cy="4140200"/>
          </a:xfrm>
          <a:prstGeom prst="rect">
            <a:avLst/>
          </a:prstGeom>
          <a:effectLst>
            <a:outerShdw blurRad="165554" dist="38204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2 -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59400" y="723900"/>
            <a:ext cx="5765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97100"/>
            <a:ext cx="10922000" cy="9753600"/>
          </a:xfrm>
          <a:prstGeom prst="rect">
            <a:avLst/>
          </a:prstGeom>
          <a:effectLst>
            <a:outerShdw blurRad="390018" dist="900041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2903200" y="4292600"/>
            <a:ext cx="67437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 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현재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보유중인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리스트를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세부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32800"/>
              </a:lnSpc>
            </a:pPr>
            <a:endParaRPr lang="ko-KR" sz="2933" b="0" i="0" u="none" strike="noStrike" spc="-147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03200" y="3365500"/>
            <a:ext cx="6375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보유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조회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관리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7899400"/>
            <a:ext cx="16776700" cy="5067300"/>
          </a:xfrm>
          <a:prstGeom prst="rect">
            <a:avLst/>
          </a:prstGeom>
          <a:effectLst>
            <a:outerShdw blurRad="202579" dist="467489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3 -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516600" y="723900"/>
            <a:ext cx="5308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609600" y="1473200"/>
            <a:ext cx="82931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00300"/>
            <a:ext cx="11290300" cy="9283700"/>
          </a:xfrm>
          <a:prstGeom prst="rect">
            <a:avLst/>
          </a:prstGeom>
          <a:effectLst>
            <a:outerShdw blurRad="371158" dist="856519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3487400" y="109347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소비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패턴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연령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직업별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인기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혜택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카테고리별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맞춤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87400" y="10261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추천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시스템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049" y="2400300"/>
            <a:ext cx="7394214" cy="7162800"/>
          </a:xfrm>
          <a:prstGeom prst="rect">
            <a:avLst/>
          </a:prstGeom>
          <a:effectLst>
            <a:outerShdw blurRad="330157" dist="761900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Card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4 -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등록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02200" y="723900"/>
            <a:ext cx="6223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209800"/>
            <a:ext cx="9093200" cy="628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5346700"/>
            <a:ext cx="12103100" cy="736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85700" y="3098800"/>
            <a:ext cx="6311900" cy="171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본인인증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절차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필수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정보만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입력하는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간소화된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latin typeface="+mn-ea"/>
              </a:rPr>
              <a:t>양식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85700" y="22098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상품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가입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프로세스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마이페이지</a:t>
            </a:r>
            <a:endParaRPr lang="en-US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306800" y="5867400"/>
            <a:ext cx="68453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보유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자산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현황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월별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수입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/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요약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그래프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306800" y="4838700"/>
            <a:ext cx="66294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유저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정보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대시보드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06800" y="723900"/>
            <a:ext cx="75184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4.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페이지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14325600" cy="850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상세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- </a:t>
            </a:r>
            <a:r>
              <a:rPr lang="ko-KR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마이페이지</a:t>
            </a:r>
            <a:r>
              <a:rPr lang="en-US" sz="4423" b="0" i="0" u="none" strike="noStrike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 </a:t>
            </a:r>
            <a:r>
              <a:rPr lang="en-US" sz="4423" dirty="0">
                <a:solidFill>
                  <a:srgbClr val="FFFFFF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2</a:t>
            </a:r>
            <a:endParaRPr lang="en-US" sz="4423" b="0" i="0" u="none" strike="noStrike" dirty="0">
              <a:solidFill>
                <a:srgbClr val="FFFFFF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408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(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비밀번호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생체인증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언어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화폐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단위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다크모드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/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라이트모드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테마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접근성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옵션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8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개인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32200" y="98933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푸시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기준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마케팅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동의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리포트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수신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중요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공지사항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32200" y="89662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알림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설정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확인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잔액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최근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별칭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사용하는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즐겨찾기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상세정보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바로가기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계좌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32200" y="4343400"/>
            <a:ext cx="67564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모든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등록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목록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조회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한도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혜택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요약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카드별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이번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달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사용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금액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표시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결제일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알림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자동이체</a:t>
            </a:r>
            <a:r>
              <a:rPr lang="en-US" sz="2933" b="0" i="0" u="none" strike="noStrike" spc="-147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>
                <a:solidFill>
                  <a:srgbClr val="FFFFFF"/>
                </a:solidFill>
                <a:ea typeface="Noto Sans CJK KR Regular"/>
              </a:rPr>
              <a:t>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2200" y="3403600"/>
            <a:ext cx="67818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보유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카드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확인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페이지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05600" y="723900"/>
            <a:ext cx="4419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4.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페이지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구조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상세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6100"/>
            <a:ext cx="7797800" cy="4711700"/>
          </a:xfrm>
          <a:prstGeom prst="rect">
            <a:avLst/>
          </a:prstGeom>
          <a:effectLst>
            <a:outerShdw blurRad="188434" dist="434848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89900"/>
            <a:ext cx="7645400" cy="5080000"/>
          </a:xfrm>
          <a:prstGeom prst="rect">
            <a:avLst/>
          </a:prstGeom>
          <a:effectLst>
            <a:outerShdw blurRad="203231" dist="468994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4442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altLang="ko-KR" sz="14666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8280400" cy="3149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성과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기대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효과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추가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발전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과제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8051800" y="92456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25527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6400" y="4800600"/>
            <a:ext cx="6108700" cy="7200900"/>
          </a:xfrm>
          <a:prstGeom prst="rect">
            <a:avLst/>
          </a:prstGeom>
          <a:effectLst>
            <a:outerShdw blurRad="244588" dir="5400000">
              <a:srgbClr val="FFFFFF">
                <a:alpha val="50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134B76-8BA9-BC12-F106-4A9DE45BF69D}"/>
              </a:ext>
            </a:extLst>
          </p:cNvPr>
          <p:cNvSpPr/>
          <p:nvPr/>
        </p:nvSpPr>
        <p:spPr>
          <a:xfrm>
            <a:off x="26289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742AEC-FBD1-FF8C-42C4-ADFBF868FAC9}"/>
              </a:ext>
            </a:extLst>
          </p:cNvPr>
          <p:cNvSpPr/>
          <p:nvPr/>
        </p:nvSpPr>
        <p:spPr>
          <a:xfrm>
            <a:off x="9067800" y="25146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AC77A3-8B0B-7F27-3F33-ED7AD130D4F3}"/>
              </a:ext>
            </a:extLst>
          </p:cNvPr>
          <p:cNvSpPr/>
          <p:nvPr/>
        </p:nvSpPr>
        <p:spPr>
          <a:xfrm>
            <a:off x="15671800" y="4762500"/>
            <a:ext cx="6121400" cy="720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0" y="5892800"/>
            <a:ext cx="1168400" cy="673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94900" y="52832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시스템 안정성 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39300" y="6609080"/>
            <a:ext cx="50419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고가용성 서버 구조 확립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spc="-88" dirty="0">
                <a:solidFill>
                  <a:srgbClr val="FFFFFF"/>
                </a:solidFill>
                <a:latin typeface="+mn-ea"/>
              </a:rPr>
              <a:t>-</a:t>
            </a: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 JWT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기반 보안 시스템 구축</a:t>
            </a:r>
            <a:endParaRPr lang="en-US" altLang="ko-KR" sz="2933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AOP </a:t>
            </a:r>
            <a:r>
              <a:rPr lang="ko-KR" altLang="en-US" sz="2933" b="0" i="0" u="none" strike="noStrike" spc="-88" dirty="0">
                <a:solidFill>
                  <a:srgbClr val="FFFFFF"/>
                </a:solidFill>
                <a:latin typeface="+mn-ea"/>
              </a:rPr>
              <a:t>활용 자동 로깅 시스템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925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기술 </a:t>
            </a:r>
            <a:r>
              <a:rPr lang="en-US" altLang="ko-KR" sz="3600" spc="-108" dirty="0">
                <a:solidFill>
                  <a:srgbClr val="FFFFFF"/>
                </a:solidFill>
                <a:latin typeface="+mn-ea"/>
              </a:rPr>
              <a:t>/ </a:t>
            </a:r>
            <a:r>
              <a:rPr lang="ko-KR" altLang="en-US" sz="3600" spc="-108" dirty="0">
                <a:solidFill>
                  <a:srgbClr val="FFFFFF"/>
                </a:solidFill>
                <a:latin typeface="+mn-ea"/>
              </a:rPr>
              <a:t>구조 구현</a:t>
            </a:r>
            <a:endParaRPr lang="ko-KR" sz="3600" b="0" i="0" u="none" strike="noStrike" spc="-10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36900" y="8725263"/>
            <a:ext cx="5232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MSA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구현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거래내역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조회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프로세스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완성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10000" y="7518400"/>
            <a:ext cx="4521200" cy="63500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latin typeface="+mn-ea"/>
              </a:rPr>
              <a:t>경험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8699500"/>
            <a:ext cx="38354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직관적인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UI/UX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설계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빠른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응답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latin typeface="+mn-ea"/>
              </a:rPr>
              <a:t>달성</a:t>
            </a:r>
            <a:endParaRPr lang="en-US" altLang="ko-KR" sz="2933" b="0" i="0" u="none" strike="noStrike" spc="-88" dirty="0">
              <a:solidFill>
                <a:srgbClr val="FFFFFF"/>
              </a:solidFill>
              <a:latin typeface="+mn-ea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933" b="0" i="0" u="none" strike="noStrike" spc="-88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88" dirty="0">
                <a:solidFill>
                  <a:srgbClr val="FFFFFF"/>
                </a:solidFill>
                <a:latin typeface="+mn-ea"/>
              </a:rPr>
              <a:t>보안 강화를 통한 사용자 신뢰 확보</a:t>
            </a:r>
            <a:endParaRPr lang="ko-KR" sz="2933" b="0" i="0" u="none" strike="noStrike" spc="-88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8600" y="723900"/>
            <a:ext cx="83566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5.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성과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기대효과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00" y="3492500"/>
            <a:ext cx="8382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00" y="5600700"/>
            <a:ext cx="749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9532600" y="-36068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819400"/>
            <a:ext cx="3581400" cy="358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8077200"/>
            <a:ext cx="3581400" cy="358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700" y="2819400"/>
            <a:ext cx="3581400" cy="358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00" y="8077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기대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편의성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95543" y="3095017"/>
            <a:ext cx="7454900" cy="2953966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여러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하나의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플랫폼에서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한눈에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직관적인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UI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파악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내역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개인화된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간편한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충전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프로세스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접근성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79330" y="8508213"/>
            <a:ext cx="5638800" cy="3193104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언제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어디서나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모바일로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복잡한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은행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방문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없이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정보를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지식이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부족해도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쉽게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- 24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시간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이용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18672" y="43732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안전성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19366" y="2962207"/>
            <a:ext cx="7142334" cy="50800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JWT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토큰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안전한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개인정보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보호를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위한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암호화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AOP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로깅으로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추적성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정기적인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업데이트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점검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18672" y="9631035"/>
            <a:ext cx="2915456" cy="473730"/>
          </a:xfrm>
          <a:prstGeom prst="rect">
            <a:avLst/>
          </a:prstGeom>
        </p:spPr>
        <p:txBody>
          <a:bodyPr lIns="0" tIns="2286" rIns="0" bIns="2286" rtlCol="0" anchor="ctr"/>
          <a:lstStyle/>
          <a:p>
            <a:pPr lvl="0" algn="ctr">
              <a:lnSpc>
                <a:spcPct val="115369"/>
              </a:lnSpc>
            </a:pPr>
            <a:r>
              <a:rPr lang="en" sz="3600" b="0" i="0" u="none" strike="noStrike" spc="-108" dirty="0">
                <a:solidFill>
                  <a:srgbClr val="A973FF"/>
                </a:solidFill>
                <a:ea typeface="Noto Sans CJK KR Bold"/>
              </a:rPr>
              <a:t>확장성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3957" y="8293100"/>
            <a:ext cx="6021962" cy="31496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구조로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용이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새로운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증가에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따른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확장성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확보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다양한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외부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API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연동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빅데이터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</a:p>
          <a:p>
            <a:pPr lvl="0">
              <a:lnSpc>
                <a:spcPct val="126990"/>
              </a:lnSpc>
            </a:pP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서비스로의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확장</a:t>
            </a:r>
            <a:r>
              <a:rPr lang="en-US" sz="2500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500" b="0" i="0" u="none" strike="noStrike" spc="-88" dirty="0">
                <a:solidFill>
                  <a:srgbClr val="FFFFFF"/>
                </a:solidFill>
                <a:ea typeface="Noto Sans CJK KR Regular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7931150" y="35052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1700" y="2565400"/>
            <a:ext cx="6845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0" y="7734300"/>
            <a:ext cx="10528300" cy="4660900"/>
          </a:xfrm>
          <a:prstGeom prst="rect">
            <a:avLst/>
          </a:prstGeom>
          <a:effectLst>
            <a:outerShdw blurRad="186454" dir="5400000">
              <a:srgbClr val="FFFFFF">
                <a:alpha val="5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발전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과제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62B571-9632-1A2B-91CC-2D78F029D777}"/>
              </a:ext>
            </a:extLst>
          </p:cNvPr>
          <p:cNvSpPr/>
          <p:nvPr/>
        </p:nvSpPr>
        <p:spPr>
          <a:xfrm>
            <a:off x="14097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89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D7EE0-5492-8EE6-3C4A-4B78C07EFB13}"/>
              </a:ext>
            </a:extLst>
          </p:cNvPr>
          <p:cNvSpPr/>
          <p:nvPr/>
        </p:nvSpPr>
        <p:spPr>
          <a:xfrm>
            <a:off x="12446000" y="7734300"/>
            <a:ext cx="10528300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8BC62A-1C86-988D-583E-6B12B7607083}"/>
              </a:ext>
            </a:extLst>
          </p:cNvPr>
          <p:cNvSpPr/>
          <p:nvPr/>
        </p:nvSpPr>
        <p:spPr>
          <a:xfrm>
            <a:off x="1409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27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4621B9-E434-F3E5-4670-11A14B2D3685}"/>
              </a:ext>
            </a:extLst>
          </p:cNvPr>
          <p:cNvSpPr/>
          <p:nvPr/>
        </p:nvSpPr>
        <p:spPr>
          <a:xfrm>
            <a:off x="8775699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A26718-BCD0-8F1A-A636-7DFA26565D73}"/>
              </a:ext>
            </a:extLst>
          </p:cNvPr>
          <p:cNvSpPr/>
          <p:nvPr/>
        </p:nvSpPr>
        <p:spPr>
          <a:xfrm>
            <a:off x="16163925" y="2578100"/>
            <a:ext cx="6832601" cy="4660900"/>
          </a:xfrm>
          <a:prstGeom prst="roundRect">
            <a:avLst>
              <a:gd name="adj" fmla="val 8161"/>
            </a:avLst>
          </a:prstGeom>
          <a:gradFill flip="none" rotWithShape="1">
            <a:gsLst>
              <a:gs pos="29000">
                <a:srgbClr val="7030A0"/>
              </a:gs>
              <a:gs pos="100000">
                <a:srgbClr val="A973FF"/>
              </a:gs>
            </a:gsLst>
            <a:lin ang="81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8923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AI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기반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추천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3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AI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챗봇을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상담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자동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포트폴리오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최적화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예산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51950" y="30861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보안</a:t>
            </a:r>
            <a:r>
              <a:rPr lang="en-US" sz="3600" b="0" i="0" u="none" strike="noStrike" spc="-108" dirty="0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 dirty="0">
                <a:solidFill>
                  <a:srgbClr val="FFFFFF"/>
                </a:solidFill>
                <a:ea typeface="Noto Sans CJK KR Bold"/>
              </a:rPr>
              <a:t>강화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51950" y="40132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생체인식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도입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블록체인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기술을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활용한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강화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실시간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이상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거래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탐지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고도화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제로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트러스트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아키텍처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75100" y="3060700"/>
            <a:ext cx="59055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다각화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75100" y="3987800"/>
            <a:ext cx="5880100" cy="2794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투자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보험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가입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추가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P2P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대출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크라우드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 err="1">
                <a:solidFill>
                  <a:srgbClr val="FFFFFF"/>
                </a:solidFill>
                <a:ea typeface="Noto Sans CJK KR Regular"/>
              </a:rPr>
              <a:t>펀딩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플랫폼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연계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가상자산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 dirty="0">
                <a:solidFill>
                  <a:srgbClr val="FFFFFF"/>
                </a:solidFill>
                <a:ea typeface="Noto Sans CJK KR Regular"/>
              </a:rPr>
              <a:t>통합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글로벌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서비스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확장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다국어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지원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통합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국가별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규제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대응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구축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해외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송금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환전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확대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글로벌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상품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비교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9400" y="8483600"/>
            <a:ext cx="9601200" cy="635000"/>
          </a:xfrm>
          <a:prstGeom prst="rect">
            <a:avLst/>
          </a:prstGeom>
        </p:spPr>
        <p:txBody>
          <a:bodyPr lIns="0" tIns="0" rIns="0" bIns="2286" rtlCol="0" anchor="b"/>
          <a:lstStyle/>
          <a:p>
            <a:pPr lvl="0" algn="l">
              <a:lnSpc>
                <a:spcPct val="115369"/>
              </a:lnSpc>
            </a:pP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빅데이터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분석</a:t>
            </a:r>
            <a:r>
              <a:rPr lang="en-US" sz="3600" b="0" i="0" u="none" strike="noStrike" spc="-108">
                <a:solidFill>
                  <a:srgbClr val="FFFFFF"/>
                </a:solidFill>
                <a:latin typeface="Noto Sans CJK KR Bold"/>
              </a:rPr>
              <a:t> </a:t>
            </a:r>
            <a:r>
              <a:rPr lang="ko-KR" sz="3600" b="0" i="0" u="none" strike="noStrike" spc="-108">
                <a:solidFill>
                  <a:srgbClr val="FFFFFF"/>
                </a:solidFill>
                <a:ea typeface="Noto Sans CJK KR Bold"/>
              </a:rPr>
              <a:t>고도화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9400" y="9410700"/>
            <a:ext cx="9575800" cy="223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시장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트렌드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및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예측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기능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개인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맞춤형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인사이트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제공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소비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패턴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분석을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통한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라이프스타일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제안</a:t>
            </a:r>
          </a:p>
          <a:p>
            <a:pPr lvl="0" algn="l">
              <a:lnSpc>
                <a:spcPct val="126990"/>
              </a:lnSpc>
            </a:pP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-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금융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데이터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시각화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대시보드</a:t>
            </a:r>
            <a:r>
              <a:rPr lang="en-US" sz="2933" b="0" i="0" u="none" strike="noStrike" spc="-88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88">
                <a:solidFill>
                  <a:srgbClr val="FFFFFF"/>
                </a:solidFill>
                <a:ea typeface="Noto Sans CJK KR Regular"/>
              </a:rPr>
              <a:t>고도화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60900" y="723900"/>
            <a:ext cx="64643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5.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성과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및</a:t>
            </a:r>
            <a:r>
              <a:rPr lang="en-US" sz="3504" b="0" i="0" u="none" strike="noStrike" spc="491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>
                <a:solidFill>
                  <a:srgbClr val="A973FF"/>
                </a:solidFill>
                <a:ea typeface="Noto Sans CJK KR Regular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0B3865-2BCD-D697-E406-B3CDAB3B2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B0CBD0-8429-30B5-2A38-EF95EA58CE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8051800" y="-4711700"/>
            <a:ext cx="8293100" cy="8293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030AE18-29F2-34FE-7C69-34652BFAA102}"/>
              </a:ext>
            </a:extLst>
          </p:cNvPr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팀원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소개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09F5B1-2739-44FC-C3A1-FAED2FFB6349}"/>
              </a:ext>
            </a:extLst>
          </p:cNvPr>
          <p:cNvSpPr txBox="1"/>
          <p:nvPr/>
        </p:nvSpPr>
        <p:spPr>
          <a:xfrm>
            <a:off x="18288000" y="723900"/>
            <a:ext cx="5524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CC0DAB6-AC38-547D-257A-31BDE6942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76397"/>
              </p:ext>
            </p:extLst>
          </p:nvPr>
        </p:nvGraphicFramePr>
        <p:xfrm>
          <a:off x="1409700" y="3886199"/>
          <a:ext cx="7924800" cy="594360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24800">
                  <a:extLst>
                    <a:ext uri="{9D8B030D-6E8A-4147-A177-3AD203B41FA5}">
                      <a16:colId xmlns:a16="http://schemas.microsoft.com/office/drawing/2014/main" val="4089993487"/>
                    </a:ext>
                  </a:extLst>
                </a:gridCol>
              </a:tblGrid>
              <a:tr h="2864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b="1" dirty="0"/>
                        <a:t>팀장</a:t>
                      </a:r>
                      <a:endParaRPr lang="en-US" altLang="ko-KR" sz="5400" b="1" dirty="0"/>
                    </a:p>
                    <a:p>
                      <a:pPr algn="ctr" latinLnBrk="1"/>
                      <a:r>
                        <a:rPr lang="ko-KR" altLang="en-US" sz="5400" b="1" dirty="0"/>
                        <a:t>김희상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10127"/>
                  </a:ext>
                </a:extLst>
              </a:tr>
              <a:tr h="3078960">
                <a:tc>
                  <a:txBody>
                    <a:bodyPr/>
                    <a:lstStyle/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총괄 검수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코드 품질관리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업무 분배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일정 조율</a:t>
                      </a:r>
                      <a:endParaRPr lang="en-US" altLang="ko-KR" sz="3600" b="1" dirty="0"/>
                    </a:p>
                    <a:p>
                      <a:pPr marL="571500" indent="-571500" latinLnBrk="1">
                        <a:buFontTx/>
                        <a:buChar char="-"/>
                      </a:pPr>
                      <a:r>
                        <a:rPr lang="ko-KR" altLang="en-US" sz="3600" b="1" dirty="0"/>
                        <a:t>프로젝트 전반 개발</a:t>
                      </a:r>
                      <a:endParaRPr lang="en-US" altLang="ko-KR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4422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D7E626FB-EA80-6480-9EDB-7AB411F6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32181"/>
              </p:ext>
            </p:extLst>
          </p:nvPr>
        </p:nvGraphicFramePr>
        <p:xfrm>
          <a:off x="10218882" y="3879850"/>
          <a:ext cx="12954000" cy="618490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3150878937"/>
                    </a:ext>
                  </a:extLst>
                </a:gridCol>
                <a:gridCol w="8686800">
                  <a:extLst>
                    <a:ext uri="{9D8B030D-6E8A-4147-A177-3AD203B41FA5}">
                      <a16:colId xmlns:a16="http://schemas.microsoft.com/office/drawing/2014/main" val="4023160755"/>
                    </a:ext>
                  </a:extLst>
                </a:gridCol>
              </a:tblGrid>
              <a:tr h="2209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유지원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3200" dirty="0" err="1"/>
                        <a:t>머신러닝</a:t>
                      </a:r>
                      <a:r>
                        <a:rPr lang="ko-KR" altLang="en-US" sz="3200" dirty="0"/>
                        <a:t> 개발 총괄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소비내역 분석 시스템 개발</a:t>
                      </a:r>
                      <a:endParaRPr lang="en-US" altLang="ko-KR" sz="3200" dirty="0"/>
                    </a:p>
                    <a:p>
                      <a:pPr marL="571500" indent="-5715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결제 데이터 기반 상품 추천 시스템 개발</a:t>
                      </a:r>
                      <a:endParaRPr lang="en-US" altLang="ko-KR" sz="3200" dirty="0"/>
                    </a:p>
                  </a:txBody>
                  <a:tcPr anchor="ctr">
                    <a:solidFill>
                      <a:srgbClr val="8064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93091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윤성민</a:t>
                      </a:r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 err="1"/>
                        <a:t>프론트엔드</a:t>
                      </a:r>
                      <a:r>
                        <a:rPr lang="ko-KR" altLang="en-US" sz="3200" dirty="0"/>
                        <a:t> 디자인 제시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ko-KR" altLang="en-US" sz="3200" dirty="0"/>
                        <a:t>기술 제시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665299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박윤재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JWT </a:t>
                      </a:r>
                      <a:r>
                        <a:rPr lang="ko-KR" altLang="en-US" sz="3200" dirty="0"/>
                        <a:t>기반 유저 정보 인증 시스템 개발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048664"/>
                  </a:ext>
                </a:extLst>
              </a:tr>
              <a:tr h="1536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 err="1"/>
                        <a:t>한진성</a:t>
                      </a:r>
                      <a:endParaRPr lang="ko-KR" altLang="en-US" sz="4000" dirty="0"/>
                    </a:p>
                  </a:txBody>
                  <a:tcPr anchor="ctr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Header, Footer </a:t>
                      </a:r>
                      <a:r>
                        <a:rPr lang="ko-KR" altLang="en-US" sz="3200" dirty="0"/>
                        <a:t>디자인</a:t>
                      </a:r>
                      <a:endParaRPr lang="en-US" altLang="ko-KR" sz="3200" dirty="0"/>
                    </a:p>
                    <a:p>
                      <a:pPr marL="457200" indent="-457200" algn="l" latinLnBrk="1">
                        <a:buFontTx/>
                        <a:buChar char="-"/>
                      </a:pPr>
                      <a:r>
                        <a:rPr lang="en-US" altLang="ko-KR" sz="3200" dirty="0"/>
                        <a:t>Header </a:t>
                      </a:r>
                      <a:r>
                        <a:rPr lang="ko-KR" altLang="en-US" sz="3200" dirty="0"/>
                        <a:t>기능 제작</a:t>
                      </a:r>
                      <a:endParaRPr lang="en-US" altLang="ko-KR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422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236347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14666" b="0" i="0" u="none" strike="noStrike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7670800" cy="3759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영상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ko-KR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QnA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000" b="0" i="0" u="none" strike="noStrike" spc="-200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000" b="0" i="0" u="none" strike="noStrike" spc="-200" dirty="0">
                <a:solidFill>
                  <a:srgbClr val="FFFFFF"/>
                </a:solidFill>
                <a:latin typeface="+mn-ea"/>
              </a:rPr>
              <a:t>인사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457200" y="12954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3060700"/>
            <a:ext cx="6959600" cy="934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발표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마무리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시연</a:t>
            </a:r>
            <a:r>
              <a:rPr lang="en-US" sz="4423" b="0" i="0" u="none" strike="noStrike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latin typeface="+mn-ea"/>
              </a:rPr>
              <a:t>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1500" y="4419600"/>
            <a:ext cx="6959600" cy="410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프로세스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계좌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충전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내역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연동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주요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기능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시연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6500" y="4419600"/>
            <a:ext cx="66929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실제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어떤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로직을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거치는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회원가입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로그인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송금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거래내역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조회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추천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  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등록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altLang="en-US" sz="2933" spc="-147" dirty="0">
                <a:solidFill>
                  <a:srgbClr val="FFFFFF"/>
                </a:solidFill>
                <a:latin typeface="+mn-ea"/>
              </a:rPr>
              <a:t>마이페이지 기능 </a:t>
            </a:r>
            <a:endParaRPr lang="ko-KR" sz="2933" b="0" i="0" u="none" strike="noStrike" spc="-147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446500" y="3568700"/>
            <a:ext cx="60960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사용자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시나리오</a:t>
            </a:r>
            <a:r>
              <a:rPr lang="en-US" sz="3333" b="0" i="0" u="none" strike="noStrike" spc="1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1">
                <a:solidFill>
                  <a:srgbClr val="A973FF"/>
                </a:solidFill>
                <a:latin typeface="+mn-ea"/>
              </a:rPr>
              <a:t>데모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6400" y="723900"/>
            <a:ext cx="69088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439400" y="6070600"/>
            <a:ext cx="3416300" cy="18923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A973FF"/>
                </a:solidFill>
                <a:latin typeface="+mn-ea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36800" y="5092700"/>
            <a:ext cx="19748500" cy="3517900"/>
          </a:xfrm>
          <a:prstGeom prst="rect">
            <a:avLst/>
          </a:prstGeom>
        </p:spPr>
        <p:txBody>
          <a:bodyPr lIns="0" tIns="1354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0666" b="0" i="0" u="none" strike="noStrike" dirty="0" err="1">
                <a:solidFill>
                  <a:srgbClr val="A973FF"/>
                </a:solidFill>
                <a:latin typeface="+mn-ea"/>
              </a:rPr>
              <a:t>모으냥즈와</a:t>
            </a:r>
            <a:r>
              <a:rPr lang="en-US" sz="10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0666" b="0" i="0" u="none" strike="noStrike" dirty="0">
                <a:solidFill>
                  <a:srgbClr val="A973FF"/>
                </a:solidFill>
                <a:latin typeface="+mn-ea"/>
              </a:rPr>
              <a:t>함께</a:t>
            </a:r>
            <a:endParaRPr lang="en-US" altLang="ko-KR" sz="10666" dirty="0">
              <a:solidFill>
                <a:srgbClr val="A973FF"/>
              </a:solidFill>
              <a:latin typeface="+mn-ea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10666" b="0" i="0" u="none" strike="noStrike" dirty="0">
                <a:solidFill>
                  <a:srgbClr val="A973FF"/>
                </a:solidFill>
                <a:latin typeface="+mn-ea"/>
              </a:rPr>
              <a:t>더 나은 금융 미래를 설계합니다</a:t>
            </a:r>
            <a:r>
              <a:rPr lang="en-US" altLang="ko-KR" sz="10666" b="0" i="0" u="none" strike="noStrike" dirty="0">
                <a:solidFill>
                  <a:srgbClr val="A973FF"/>
                </a:solidFill>
                <a:latin typeface="+mn-ea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0" y="723900"/>
            <a:ext cx="89662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6.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발표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마무리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079500" y="8318500"/>
            <a:ext cx="4838700" cy="483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342900" y="3175000"/>
            <a:ext cx="48387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9766300" y="2654300"/>
            <a:ext cx="4838700" cy="483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5067300" y="5588000"/>
            <a:ext cx="4838700" cy="4838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46101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9300" y="4991100"/>
            <a:ext cx="2463800" cy="119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723" b="0" i="0" u="none" strike="noStrike" spc="-336" dirty="0">
                <a:solidFill>
                  <a:srgbClr val="FFFFFF"/>
                </a:solidFill>
                <a:latin typeface="+mn-ea"/>
              </a:rPr>
              <a:t>은행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81600" y="2133600"/>
            <a:ext cx="13360400" cy="10287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당신의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모든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금융을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1" i="1" u="none" strike="noStrike" spc="1" dirty="0">
                <a:solidFill>
                  <a:srgbClr val="A973FF"/>
                </a:solidFill>
                <a:latin typeface="+mn-ea"/>
              </a:rPr>
              <a:t>한곳에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, </a:t>
            </a:r>
            <a:r>
              <a:rPr lang="ko-KR" sz="5803" b="1" i="1" u="none" strike="noStrike" spc="1" dirty="0" err="1">
                <a:solidFill>
                  <a:srgbClr val="A973FF"/>
                </a:solidFill>
                <a:latin typeface="+mn-ea"/>
              </a:rPr>
              <a:t>모으냥즈</a:t>
            </a:r>
            <a:r>
              <a:rPr lang="en-US" sz="5803" b="1" i="1" u="none" strike="noStrike" spc="1" dirty="0">
                <a:solidFill>
                  <a:srgbClr val="A973FF"/>
                </a:solidFill>
                <a:latin typeface="+mn-ea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31000" y="723900"/>
            <a:ext cx="4381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77600" y="4483100"/>
            <a:ext cx="20320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4683" y="7353300"/>
            <a:ext cx="3784600" cy="1270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7156" b="0" i="0" u="none" strike="noStrike" spc="-358" dirty="0">
                <a:solidFill>
                  <a:srgbClr val="FFFFFF"/>
                </a:solidFill>
                <a:latin typeface="+mn-ea"/>
              </a:rPr>
              <a:t>모으냥즈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9766300" y="8242300"/>
            <a:ext cx="4838700" cy="4838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52200" y="10071100"/>
            <a:ext cx="187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추천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10160000"/>
            <a:ext cx="2078646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0" i="0" u="none" strike="noStrike" spc="-331" dirty="0">
                <a:solidFill>
                  <a:srgbClr val="FFFFFF"/>
                </a:solidFill>
                <a:latin typeface="+mn-ea"/>
              </a:rPr>
              <a:t>결제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2298265">
            <a:off x="4559300" y="9207500"/>
            <a:ext cx="15621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19051">
            <a:off x="4140200" y="6553200"/>
            <a:ext cx="15621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451415">
            <a:off x="9232900" y="6489700"/>
            <a:ext cx="15621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499206">
            <a:off x="9258300" y="9207500"/>
            <a:ext cx="15621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966440" y="5158124"/>
            <a:ext cx="7861300" cy="372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뱅킹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플랫폼은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단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번의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로그인으로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나의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모든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금융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생활을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한눈에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볼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수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있는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720" b="0" i="0" u="none" strike="noStrike" spc="-236" dirty="0">
                <a:solidFill>
                  <a:srgbClr val="FFFFFF"/>
                </a:solidFill>
                <a:latin typeface="+mn-ea"/>
              </a:rPr>
              <a:t>플랫폼입니다</a:t>
            </a:r>
            <a:r>
              <a:rPr lang="en-US" sz="4720" b="0" i="0" u="none" strike="noStrike" spc="-236" dirty="0">
                <a:solidFill>
                  <a:srgbClr val="FFFFFF"/>
                </a:solidFill>
                <a:latin typeface="+mn-ea"/>
              </a:rPr>
              <a:t>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49600" y="419100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>
                <a:solidFill>
                  <a:srgbClr val="FFFFFF"/>
                </a:solidFill>
                <a:latin typeface="+mn-ea"/>
              </a:rPr>
              <a:t>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418550" y="9836150"/>
            <a:ext cx="609600" cy="1181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6609" b="1" i="1" u="none" strike="noStrike" spc="-331" dirty="0">
                <a:solidFill>
                  <a:srgbClr val="FFFFFF"/>
                </a:solidFill>
                <a:latin typeface="+mn-ea"/>
              </a:rPr>
              <a:t>"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95400" y="4432300"/>
          <a:ext cx="21804062" cy="6985001"/>
        </p:xfrm>
        <a:graphic>
          <a:graphicData uri="http://schemas.openxmlformats.org/drawingml/2006/table">
            <a:tbl>
              <a:tblPr/>
              <a:tblGrid>
                <a:gridCol w="311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14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366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sz="2399" b="0" i="0" u="none" strike="noStrike" dirty="0">
                          <a:solidFill>
                            <a:srgbClr val="A973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399" b="0" i="0" u="none" strike="noStrike" dirty="0">
                          <a:solidFill>
                            <a:srgbClr val="A973FF"/>
                          </a:solidFill>
                          <a:ea typeface="맑은 고딕" panose="020B0503020000020004" pitchFamily="50" charset="-127"/>
                        </a:rPr>
                        <a:t>입력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4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-US" sz="2399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6</a:t>
                      </a:r>
                      <a:r>
                        <a:rPr lang="ko-KR" sz="2399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주차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1353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진행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통합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테스트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6662">
                <a:tc>
                  <a:txBody>
                    <a:bodyPr/>
                    <a:lstStyle/>
                    <a:p>
                      <a:pPr lvl="0" algn="ctr">
                        <a:lnSpc>
                          <a:spcPct val="115619"/>
                        </a:lnSpc>
                        <a:defRPr/>
                      </a:pP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sz="2133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133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준비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25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613400" y="6337300"/>
            <a:ext cx="17487900" cy="152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575300" y="7874000"/>
            <a:ext cx="17513300" cy="16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5300" y="9258300"/>
            <a:ext cx="17513300" cy="15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575300" y="10629900"/>
            <a:ext cx="175133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6108700"/>
            <a:ext cx="31496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0" y="9029700"/>
            <a:ext cx="3263900" cy="596900"/>
          </a:xfrm>
          <a:prstGeom prst="rect">
            <a:avLst/>
          </a:prstGeom>
          <a:effectLst>
            <a:outerShdw blurRad="299384" dir="5400000">
              <a:srgbClr val="FFFFFF">
                <a:alpha val="4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62900" y="10325100"/>
            <a:ext cx="24257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121400" y="6235700"/>
            <a:ext cx="2184400" cy="406400"/>
          </a:xfrm>
          <a:prstGeom prst="rect">
            <a:avLst/>
          </a:prstGeom>
          <a:effectLst>
            <a:outerShdw dist="22143" dir="2700000">
              <a:srgbClr val="000000">
                <a:alpha val="40000"/>
              </a:srgbClr>
            </a:outerShdw>
          </a:effectLst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0" i="0" u="none" strike="noStrike" spc="-68" dirty="0">
                <a:solidFill>
                  <a:srgbClr val="000000"/>
                </a:solidFill>
                <a:latin typeface="+mn-ea"/>
              </a:rPr>
              <a:t>07. 28. ~ 08. 03.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7620000"/>
            <a:ext cx="8623300" cy="596900"/>
          </a:xfrm>
          <a:prstGeom prst="rect">
            <a:avLst/>
          </a:prstGeom>
          <a:effectLst>
            <a:outerShdw blurRad="299384" dir="5400000">
              <a:srgbClr val="A973FF">
                <a:alpha val="6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0121900" y="7747000"/>
            <a:ext cx="59563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08. 04. ~ 08. 29.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92700" y="91440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000000"/>
                </a:solidFill>
                <a:latin typeface="+mn-ea"/>
              </a:rPr>
              <a:t>08. 30. ~ 09. 05.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0200" y="10477500"/>
            <a:ext cx="24765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5167"/>
              </a:lnSpc>
            </a:pPr>
            <a:r>
              <a:rPr lang="en" sz="2266" b="1" i="0" u="none" strike="noStrike" spc="-68">
                <a:solidFill>
                  <a:srgbClr val="EBEBEB"/>
                </a:solidFill>
                <a:latin typeface="+mn-ea"/>
              </a:rPr>
              <a:t>09. 06 ~ 09.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" y="914400"/>
            <a:ext cx="45339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프로젝트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" y="3009900"/>
            <a:ext cx="12039600" cy="1028700"/>
          </a:xfrm>
          <a:prstGeom prst="rect">
            <a:avLst/>
          </a:prstGeom>
        </p:spPr>
        <p:txBody>
          <a:bodyPr lIns="0" tIns="0" rIns="0" bIns="73710" rtlCol="0" anchor="b"/>
          <a:lstStyle/>
          <a:p>
            <a:pPr lvl="0" algn="l">
              <a:lnSpc>
                <a:spcPct val="99600"/>
              </a:lnSpc>
            </a:pP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전체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>
                <a:solidFill>
                  <a:srgbClr val="A973FF"/>
                </a:solidFill>
                <a:latin typeface="+mn-ea"/>
              </a:rPr>
              <a:t>일정</a:t>
            </a:r>
            <a:r>
              <a:rPr lang="en-US" sz="5803" b="0" i="0" u="none" strike="noStrike" spc="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5803" b="0" i="0" u="none" strike="noStrike" spc="1" dirty="0" err="1">
                <a:solidFill>
                  <a:srgbClr val="A973FF"/>
                </a:solidFill>
                <a:latin typeface="+mn-ea"/>
              </a:rPr>
              <a:t>간트차트</a:t>
            </a:r>
            <a:endParaRPr lang="ko-KR" sz="5803" b="0" i="0" u="none" strike="noStrike" spc="1" dirty="0">
              <a:solidFill>
                <a:srgbClr val="A973FF"/>
              </a:solidFill>
              <a:latin typeface="+mn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050000" y="723900"/>
            <a:ext cx="47625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latin typeface="+mn-ea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개요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17945100" y="1041400"/>
            <a:ext cx="82931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9700" y="914400"/>
            <a:ext cx="58928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프로젝트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구조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/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기술</a:t>
            </a:r>
            <a:r>
              <a:rPr lang="en-US" sz="4423" b="0" i="0" u="none" strike="noStrike">
                <a:solidFill>
                  <a:srgbClr val="FFFFFF"/>
                </a:solidFill>
                <a:latin typeface="Noto Sans CJK KR Black"/>
              </a:rPr>
              <a:t> </a:t>
            </a:r>
            <a:r>
              <a:rPr lang="ko-KR" sz="4423" b="0" i="0" u="none" strike="noStrike">
                <a:solidFill>
                  <a:srgbClr val="FFFFFF"/>
                </a:solidFill>
                <a:ea typeface="Noto Sans CJK KR Black"/>
              </a:rPr>
              <a:t>스펙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9334500"/>
            <a:ext cx="9969500" cy="3505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- MSA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분산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독립적인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 err="1">
                <a:solidFill>
                  <a:srgbClr val="FFFFFF"/>
                </a:solidFill>
                <a:ea typeface="Noto Sans CJK KR Regular"/>
              </a:rPr>
              <a:t>마이크로서비스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</a:p>
          <a:p>
            <a:pPr lvl="0" algn="l">
              <a:lnSpc>
                <a:spcPct val="132800"/>
              </a:lnSpc>
            </a:pPr>
            <a:r>
              <a:rPr lang="en-US" alt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        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통신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en-US" sz="2933" spc="-147" dirty="0">
                <a:solidFill>
                  <a:srgbClr val="FFFFFF"/>
                </a:solidFill>
                <a:latin typeface="Noto Sans CJK KR Regular"/>
              </a:rPr>
              <a:t>REST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altLang="ko-KR" sz="2933" spc="-147" dirty="0">
                <a:solidFill>
                  <a:srgbClr val="FFFFFF"/>
                </a:solidFill>
                <a:latin typeface="Noto Sans CJK KR Regular"/>
              </a:rPr>
              <a:t>API,</a:t>
            </a:r>
            <a:r>
              <a:rPr lang="ko-KR" altLang="en-US" sz="2933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en-US" sz="2933" b="0" i="0" u="none" strike="noStrike" spc="-147" dirty="0" err="1">
                <a:solidFill>
                  <a:srgbClr val="FFFFFF"/>
                </a:solidFill>
                <a:latin typeface="Noto Sans CJK KR Regular"/>
              </a:rPr>
              <a:t>OpenFeign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활용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보안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JWT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기반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인증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시스템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
-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데이터베이스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: </a:t>
            </a:r>
            <a:r>
              <a:rPr lang="ko-KR" alt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서비스 전체 통합 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Noto Sans CJK KR Regular"/>
              </a:rPr>
              <a:t>DB </a:t>
            </a:r>
            <a:r>
              <a:rPr lang="ko-KR" sz="2933" b="0" i="0" u="none" strike="noStrike" spc="-147" dirty="0">
                <a:solidFill>
                  <a:srgbClr val="FFFFFF"/>
                </a:solidFill>
                <a:ea typeface="Noto Sans CJK KR Regular"/>
              </a:rPr>
              <a:t>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85598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프로젝트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61900" y="2616200"/>
            <a:ext cx="99822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기술</a:t>
            </a:r>
            <a:r>
              <a:rPr lang="en-US" sz="3333" b="0" i="0" u="none" strike="noStrike" spc="67">
                <a:solidFill>
                  <a:srgbClr val="A973FF"/>
                </a:solidFill>
                <a:latin typeface="Noto Sans CJK KR Bold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ea typeface="Noto Sans CJK KR Bold"/>
              </a:rPr>
              <a:t>스펙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83400" y="723900"/>
            <a:ext cx="42291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1.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프로젝트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Noto Sans CJK KR Regular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ea typeface="Noto Sans CJK KR Regular"/>
              </a:rPr>
              <a:t>개요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2433300" y="3797300"/>
          <a:ext cx="10746089" cy="8355583"/>
        </p:xfrm>
        <a:graphic>
          <a:graphicData uri="http://schemas.openxmlformats.org/drawingml/2006/table">
            <a:tbl>
              <a:tblPr/>
              <a:tblGrid>
                <a:gridCol w="324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0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9758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3046" b="1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상세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055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도구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Eclipse STS4, Git(Github, SourceTree),   Oracle DB, SQL Developer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0742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언어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및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프레임워크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Java 17, Spring Boot, Maven, </a:t>
                      </a:r>
                      <a:endParaRPr lang="en-US" sz="1100" dirty="0"/>
                    </a:p>
                    <a:p>
                      <a:pPr lvl="0" algn="l">
                        <a:lnSpc>
                          <a:spcPct val="115287"/>
                        </a:lnSpc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OpenFeign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AOP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Eureka Server-Client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11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프론트엔드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ThymeLeaf, Bootstrap, React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백엔드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Spring Boot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기반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MSA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구조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925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보안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JWT</a:t>
                      </a: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, Spring Security Filter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247">
                <a:tc>
                  <a:txBody>
                    <a:bodyPr/>
                    <a:lstStyle/>
                    <a:p>
                      <a:pPr lvl="0" algn="ctr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머신러닝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15287"/>
                        </a:lnSpc>
                      </a:pP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sz="2912" b="0" i="0" u="none" strike="noStrike" dirty="0">
                          <a:solidFill>
                            <a:srgbClr val="FFFFFF"/>
                          </a:solidFill>
                          <a:ea typeface="맑은 고딕" panose="020B0503020000020004" pitchFamily="50" charset="-127"/>
                        </a:rPr>
                        <a:t>분석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15287"/>
                        </a:lnSpc>
                        <a:defRPr/>
                      </a:pPr>
                      <a:r>
                        <a:rPr lang="en" sz="2912" b="0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 Python, </a:t>
                      </a:r>
                      <a:r>
                        <a:rPr lang="en" sz="2912" b="1" i="0" u="none" strike="noStrike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</a:rPr>
                        <a:t>Matplotlib, seaborn, Ensemble</a:t>
                      </a:r>
                      <a:endParaRPr lang="en-US" sz="1100" dirty="0"/>
                    </a:p>
                  </a:txBody>
                  <a:tcPr anchor="ctr">
                    <a:lnL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97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49500"/>
            <a:ext cx="101981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600" y="1689100"/>
            <a:ext cx="11264900" cy="1033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0800" y="1689100"/>
            <a:ext cx="17500600" cy="2603500"/>
          </a:xfrm>
          <a:prstGeom prst="rect">
            <a:avLst/>
          </a:prstGeom>
        </p:spPr>
        <p:txBody>
          <a:bodyPr lIns="0" tIns="0" rIns="0" bIns="186267" rtlCol="0" anchor="b"/>
          <a:lstStyle/>
          <a:p>
            <a:pPr lvl="0" algn="l">
              <a:lnSpc>
                <a:spcPct val="99600"/>
              </a:lnSpc>
            </a:pP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14666" b="0" i="0" u="none" strike="noStrike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14666" b="0" i="0" u="none" strike="noStrike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08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MSA  Eureka Server-Client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OpenFeign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JWT Token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BAF20-FD40-53CA-4B3E-EA808B22EBE6}"/>
              </a:ext>
            </a:extLst>
          </p:cNvPr>
          <p:cNvSpPr txBox="1"/>
          <p:nvPr/>
        </p:nvSpPr>
        <p:spPr>
          <a:xfrm>
            <a:off x="8229600" y="5930900"/>
            <a:ext cx="6527800" cy="61976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sz="4000" b="0" i="0" u="none" strike="noStrike" spc="-200" dirty="0">
                <a:solidFill>
                  <a:srgbClr val="FFFFFF"/>
                </a:solidFill>
                <a:latin typeface="+mn-ea"/>
              </a:rPr>
              <a:t>Spring Security Filter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Spring AOP</a:t>
            </a:r>
          </a:p>
          <a:p>
            <a:pPr marL="571500" lvl="0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altLang="ko-KR" sz="4000" spc="-200" dirty="0">
              <a:solidFill>
                <a:srgbClr val="FFFFFF"/>
              </a:solidFill>
              <a:latin typeface="+mn-ea"/>
            </a:endParaRPr>
          </a:p>
          <a:p>
            <a:pPr marL="571500" lvl="1" indent="-571500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lang="en" altLang="ko-KR" sz="4000" spc="-200" dirty="0">
                <a:solidFill>
                  <a:srgbClr val="FFFFFF"/>
                </a:solidFill>
                <a:latin typeface="+mn-ea"/>
              </a:rPr>
              <a:t>Github / SourceTre</a:t>
            </a:r>
          </a:p>
          <a:p>
            <a:pPr marL="571500" lvl="0" indent="-571500" algn="l">
              <a:lnSpc>
                <a:spcPct val="996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endParaRPr lang="en" sz="4000" b="0" i="0" u="none" strike="noStrike" spc="-20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-1295400" y="342900"/>
            <a:ext cx="8293100" cy="829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7467600"/>
            <a:ext cx="6896100" cy="494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0" y="9639300"/>
            <a:ext cx="8890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06600" y="10020300"/>
            <a:ext cx="889000" cy="228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914400"/>
            <a:ext cx="21742400" cy="787400"/>
          </a:xfrm>
          <a:prstGeom prst="rect">
            <a:avLst/>
          </a:prstGeom>
        </p:spPr>
        <p:txBody>
          <a:bodyPr lIns="0" tIns="56176" rIns="0" bIns="56176" rtlCol="0" anchor="ctr"/>
          <a:lstStyle/>
          <a:p>
            <a:pPr lvl="0" algn="l">
              <a:lnSpc>
                <a:spcPct val="99600"/>
              </a:lnSpc>
            </a:pP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구조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4423" b="0" i="0" u="none" strike="noStrike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4423" b="0" i="0" u="none" strike="noStrike" dirty="0">
                <a:solidFill>
                  <a:srgbClr val="FFFFFF"/>
                </a:solidFill>
                <a:latin typeface="+mn-ea"/>
              </a:rPr>
              <a:t>상세</a:t>
            </a:r>
            <a:r>
              <a:rPr lang="en-US" altLang="ko-KR" sz="4423" b="0" i="0" u="none" strike="noStrike" dirty="0">
                <a:solidFill>
                  <a:srgbClr val="FFFFFF"/>
                </a:solidFill>
                <a:latin typeface="+mn-ea"/>
              </a:rPr>
              <a:t> – Eureka Server-Client</a:t>
            </a:r>
            <a:endParaRPr lang="ko-KR" sz="4423" b="0" i="0" u="none" strike="noStrike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940800" y="3975100"/>
            <a:ext cx="14147800" cy="2311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147" dirty="0" err="1">
                <a:solidFill>
                  <a:srgbClr val="FFFFFF"/>
                </a:solidFill>
                <a:latin typeface="+mn-ea"/>
              </a:rPr>
              <a:t>모으냥즈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프로젝트는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고가용성과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재해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방지를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위해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MSA(Micro-Service Architecture)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기반으로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설계되었습니다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서비스는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독립적으로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및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가능하며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,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결합도를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최소화하여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유지보수성을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높였습니다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이를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통해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특정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서비스의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전체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시스템에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미치지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않도록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구성했습니다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40800" y="3124200"/>
            <a:ext cx="141605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MSA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서버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: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고가용성과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재해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방지를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위한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408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기능별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분리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사용자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계좌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카드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관리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결제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처리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408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서비스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분리</a:t>
            </a:r>
            <a:r>
              <a:rPr lang="en-US" sz="3333" b="0" i="0" u="none" strike="noStrike" spc="67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 dirty="0">
                <a:solidFill>
                  <a:srgbClr val="A973FF"/>
                </a:solidFill>
                <a:latin typeface="+mn-ea"/>
              </a:rPr>
              <a:t>전략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76700" y="8902700"/>
            <a:ext cx="6311900" cy="290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독립적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배포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부하에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따른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개별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확장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발생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영향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범위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최소화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신속한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장애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복구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-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서비스별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기술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스택</a:t>
            </a:r>
            <a:r>
              <a:rPr lang="en-US" sz="2933" b="0" i="0" u="none" strike="noStrike" spc="-147" dirty="0">
                <a:solidFill>
                  <a:srgbClr val="FFFFFF"/>
                </a:solidFill>
                <a:latin typeface="+mn-ea"/>
              </a:rPr>
              <a:t> </a:t>
            </a:r>
            <a:r>
              <a:rPr lang="ko-KR" sz="2933" b="0" i="0" u="none" strike="noStrike" spc="-147" dirty="0">
                <a:solidFill>
                  <a:srgbClr val="FFFFFF"/>
                </a:solidFill>
                <a:latin typeface="+mn-ea"/>
              </a:rPr>
              <a:t>최적화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6700" y="7975600"/>
            <a:ext cx="6337300" cy="596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장애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격리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333" b="0" i="0" u="none" strike="noStrike" spc="67">
                <a:solidFill>
                  <a:srgbClr val="A973FF"/>
                </a:solidFill>
                <a:latin typeface="+mn-ea"/>
              </a:rPr>
              <a:t> </a:t>
            </a:r>
            <a:r>
              <a:rPr lang="ko-KR" sz="3333" b="0" i="0" u="none" strike="noStrike" spc="67">
                <a:solidFill>
                  <a:srgbClr val="A973FF"/>
                </a:solidFill>
                <a:latin typeface="+mn-ea"/>
              </a:rPr>
              <a:t>확장성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40200" y="723900"/>
            <a:ext cx="6985000" cy="622300"/>
          </a:xfrm>
          <a:prstGeom prst="rect">
            <a:avLst/>
          </a:prstGeom>
        </p:spPr>
        <p:txBody>
          <a:bodyPr lIns="0" tIns="44513" rIns="0" bIns="44513" rtlCol="0" anchor="ctr"/>
          <a:lstStyle/>
          <a:p>
            <a:pPr lvl="0" algn="r">
              <a:lnSpc>
                <a:spcPct val="99600"/>
              </a:lnSpc>
            </a:pP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2.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구조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및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기술</a:t>
            </a:r>
            <a:r>
              <a:rPr lang="en-US" sz="3504" b="0" i="0" u="none" strike="noStrike" spc="491" dirty="0">
                <a:solidFill>
                  <a:srgbClr val="A973FF"/>
                </a:solidFill>
                <a:latin typeface="+mn-ea"/>
              </a:rPr>
              <a:t> </a:t>
            </a:r>
            <a:r>
              <a:rPr lang="ko-KR" sz="3504" b="0" i="0" u="none" strike="noStrike" spc="491" dirty="0">
                <a:solidFill>
                  <a:srgbClr val="A973FF"/>
                </a:solidFill>
                <a:latin typeface="+mn-ea"/>
              </a:rPr>
              <a:t>상세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149600"/>
            <a:ext cx="2286000" cy="2298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000500" y="3517900"/>
            <a:ext cx="3187700" cy="977900"/>
          </a:xfrm>
          <a:prstGeom prst="rect">
            <a:avLst/>
          </a:prstGeom>
        </p:spPr>
        <p:txBody>
          <a:bodyPr lIns="0" tIns="0" rIns="0" bIns="42333" rtlCol="0" anchor="b"/>
          <a:lstStyle/>
          <a:p>
            <a:pPr lvl="0" algn="l">
              <a:lnSpc>
                <a:spcPct val="99600"/>
              </a:lnSpc>
            </a:pPr>
            <a:r>
              <a:rPr lang="en" sz="5513" b="0" i="0" u="none" strike="noStrike" spc="110">
                <a:solidFill>
                  <a:srgbClr val="FF0000"/>
                </a:solidFill>
                <a:latin typeface="+mn-ea"/>
              </a:rPr>
              <a:t>NETFLIX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00500" y="4305300"/>
            <a:ext cx="3225800" cy="1028700"/>
          </a:xfrm>
          <a:prstGeom prst="rect">
            <a:avLst/>
          </a:prstGeom>
        </p:spPr>
        <p:txBody>
          <a:bodyPr lIns="0" tIns="0" rIns="0" bIns="70028" rtlCol="0" anchor="b"/>
          <a:lstStyle/>
          <a:p>
            <a:pPr lvl="0" algn="l">
              <a:lnSpc>
                <a:spcPct val="99600"/>
              </a:lnSpc>
            </a:pPr>
            <a:r>
              <a:rPr lang="en" sz="5755" b="0" i="0" u="none" strike="noStrike" spc="113">
                <a:solidFill>
                  <a:srgbClr val="9E9E9E"/>
                </a:solidFill>
                <a:latin typeface="+mn-ea"/>
              </a:rPr>
              <a:t>EUREKA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3261</Words>
  <Application>Microsoft Office PowerPoint</Application>
  <PresentationFormat>사용자 지정</PresentationFormat>
  <Paragraphs>635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Calibri</vt:lpstr>
      <vt:lpstr>Noto Sans CJK KR Regular</vt:lpstr>
      <vt:lpstr>Arial</vt:lpstr>
      <vt:lpstr>Noto Sans CJK KR Black</vt:lpstr>
      <vt:lpstr>Noto Sans CJK KR Bold</vt:lpstr>
      <vt:lpstr>Malgun Gothic Semilight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희상 김</cp:lastModifiedBy>
  <cp:revision>159</cp:revision>
  <dcterms:created xsi:type="dcterms:W3CDTF">2006-08-16T00:00:00Z</dcterms:created>
  <dcterms:modified xsi:type="dcterms:W3CDTF">2025-09-08T15:03:59Z</dcterms:modified>
</cp:coreProperties>
</file>